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  <p:sldMasterId id="2147483729" r:id="rId2"/>
  </p:sldMasterIdLst>
  <p:notesMasterIdLst>
    <p:notesMasterId r:id="rId44"/>
  </p:notesMasterIdLst>
  <p:handoutMasterIdLst>
    <p:handoutMasterId r:id="rId45"/>
  </p:handoutMasterIdLst>
  <p:sldIdLst>
    <p:sldId id="369" r:id="rId3"/>
    <p:sldId id="288" r:id="rId4"/>
    <p:sldId id="336" r:id="rId5"/>
    <p:sldId id="335" r:id="rId6"/>
    <p:sldId id="370" r:id="rId7"/>
    <p:sldId id="340" r:id="rId8"/>
    <p:sldId id="372" r:id="rId9"/>
    <p:sldId id="373" r:id="rId10"/>
    <p:sldId id="374" r:id="rId11"/>
    <p:sldId id="365" r:id="rId12"/>
    <p:sldId id="366" r:id="rId13"/>
    <p:sldId id="342" r:id="rId14"/>
    <p:sldId id="384" r:id="rId15"/>
    <p:sldId id="375" r:id="rId16"/>
    <p:sldId id="376" r:id="rId17"/>
    <p:sldId id="378" r:id="rId18"/>
    <p:sldId id="380" r:id="rId19"/>
    <p:sldId id="379" r:id="rId20"/>
    <p:sldId id="377" r:id="rId21"/>
    <p:sldId id="381" r:id="rId22"/>
    <p:sldId id="382" r:id="rId23"/>
    <p:sldId id="383" r:id="rId24"/>
    <p:sldId id="343" r:id="rId25"/>
    <p:sldId id="344" r:id="rId26"/>
    <p:sldId id="367" r:id="rId27"/>
    <p:sldId id="346" r:id="rId28"/>
    <p:sldId id="347" r:id="rId29"/>
    <p:sldId id="368" r:id="rId30"/>
    <p:sldId id="353" r:id="rId31"/>
    <p:sldId id="352" r:id="rId32"/>
    <p:sldId id="354" r:id="rId33"/>
    <p:sldId id="358" r:id="rId34"/>
    <p:sldId id="385" r:id="rId35"/>
    <p:sldId id="356" r:id="rId36"/>
    <p:sldId id="357" r:id="rId37"/>
    <p:sldId id="361" r:id="rId38"/>
    <p:sldId id="362" r:id="rId39"/>
    <p:sldId id="364" r:id="rId40"/>
    <p:sldId id="363" r:id="rId41"/>
    <p:sldId id="360" r:id="rId42"/>
    <p:sldId id="371" r:id="rId43"/>
  </p:sldIdLst>
  <p:sldSz cx="9144000" cy="5143500" type="screen16x9"/>
  <p:notesSz cx="6858000" cy="9144000"/>
  <p:defaultTextStyle>
    <a:defPPr>
      <a:defRPr lang="de-DE"/>
    </a:defPPr>
    <a:lvl1pPr marL="0" algn="l" defTabSz="45712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5" algn="l" defTabSz="45712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50" algn="l" defTabSz="45712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75" algn="l" defTabSz="45712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01" algn="l" defTabSz="45712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27" algn="l" defTabSz="45712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51" algn="l" defTabSz="45712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77" algn="l" defTabSz="45712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002" algn="l" defTabSz="45712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81">
          <p15:clr>
            <a:srgbClr val="A4A3A4"/>
          </p15:clr>
        </p15:guide>
        <p15:guide id="2" orient="horz" pos="152">
          <p15:clr>
            <a:srgbClr val="A4A3A4"/>
          </p15:clr>
        </p15:guide>
        <p15:guide id="3" pos="5590">
          <p15:clr>
            <a:srgbClr val="A4A3A4"/>
          </p15:clr>
        </p15:guide>
        <p15:guide id="4" pos="16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100"/>
    <a:srgbClr val="000000"/>
    <a:srgbClr val="FFFFFF"/>
    <a:srgbClr val="FFFF00"/>
    <a:srgbClr val="E46C0A"/>
    <a:srgbClr val="A50021"/>
    <a:srgbClr val="008000"/>
    <a:srgbClr val="D40000"/>
    <a:srgbClr val="00FF00"/>
    <a:srgbClr val="DE5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69" autoAdjust="0"/>
    <p:restoredTop sz="93956" autoAdjust="0"/>
  </p:normalViewPr>
  <p:slideViewPr>
    <p:cSldViewPr snapToGrid="0" snapToObjects="1" showGuides="1">
      <p:cViewPr varScale="1">
        <p:scale>
          <a:sx n="198" d="100"/>
          <a:sy n="198" d="100"/>
        </p:scale>
        <p:origin x="192" y="912"/>
      </p:cViewPr>
      <p:guideLst>
        <p:guide orient="horz" pos="2681"/>
        <p:guide orient="horz" pos="152"/>
        <p:guide pos="5590"/>
        <p:guide pos="162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14" d="100"/>
          <a:sy n="114" d="100"/>
        </p:scale>
        <p:origin x="426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07738-67D4-2145-AE2C-7D3B7AB21CDE}" type="datetimeFigureOut">
              <a:rPr lang="de-DE" smtClean="0"/>
              <a:t>05.10.20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5455F7-C0E6-7340-B62F-7F9EB258B5E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8033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80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57A1E-8B94-574D-96D3-8BC89B48F792}" type="datetimeFigureOut">
              <a:rPr lang="de-DE" smtClean="0"/>
              <a:t>05.10.20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24C72F-B32F-0947-8EA7-0D034CC47F5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3052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14589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414589" algn="l" defTabSz="414589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829178" algn="l" defTabSz="414589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243767" algn="l" defTabSz="414589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658356" algn="l" defTabSz="414589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072945" algn="l" defTabSz="414589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487534" algn="l" defTabSz="414589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2902123" algn="l" defTabSz="414589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316712" algn="l" defTabSz="414589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version 1991</a:t>
            </a:r>
          </a:p>
          <a:p>
            <a:r>
              <a:rPr lang="en-US" dirty="0"/>
              <a:t>GUI,</a:t>
            </a:r>
            <a:r>
              <a:rPr lang="en-US" baseline="0" dirty="0"/>
              <a:t> Web, scripting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4C72F-B32F-0947-8EA7-0D034CC47F5B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0552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Both lists and tuples are sequence data types that can store a collection of items.</a:t>
            </a:r>
          </a:p>
          <a:p>
            <a:r>
              <a:rPr lang="en-US" dirty="0"/>
              <a:t>Each item stored in a list or a tuple can be of any data type.</a:t>
            </a:r>
          </a:p>
          <a:p>
            <a:r>
              <a:rPr lang="en-US" dirty="0"/>
              <a:t>And you can also access any item by its index.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4C72F-B32F-0947-8EA7-0D034CC47F5B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1063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Integers</a:t>
            </a:r>
            <a:r>
              <a:rPr lang="de-DE" dirty="0"/>
              <a:t> = ganze</a:t>
            </a:r>
            <a:r>
              <a:rPr lang="de-DE" baseline="0" dirty="0"/>
              <a:t> Zahlen</a:t>
            </a:r>
          </a:p>
          <a:p>
            <a:r>
              <a:rPr lang="de-DE" baseline="0" dirty="0" err="1"/>
              <a:t>Floats</a:t>
            </a:r>
            <a:r>
              <a:rPr lang="de-DE" baseline="0" dirty="0"/>
              <a:t> = Zahlen mit Nachkommastellen</a:t>
            </a:r>
          </a:p>
          <a:p>
            <a:r>
              <a:rPr lang="de-DE" baseline="0" dirty="0" err="1"/>
              <a:t>Complex</a:t>
            </a:r>
            <a:r>
              <a:rPr lang="de-DE" baseline="0" dirty="0"/>
              <a:t> = komplexe Zahlen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4C72F-B32F-0947-8EA7-0D034CC47F5B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5607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4C72F-B32F-0947-8EA7-0D034CC47F5B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769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4C72F-B32F-0947-8EA7-0D034CC47F5B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0095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4C72F-B32F-0947-8EA7-0D034CC47F5B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60045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case of problems: https://stackoverflow.com/questions/28327123/installing-anaconda-python-pyhdf-and-netcdf4-for-windows-64-bit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4C72F-B32F-0947-8EA7-0D034CC47F5B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7893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4C72F-B32F-0947-8EA7-0D034CC47F5B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489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 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ußzeilenplatzhalter 4">
            <a:extLst>
              <a:ext uri="{FF2B5EF4-FFF2-40B4-BE49-F238E27FC236}">
                <a16:creationId xmlns:a16="http://schemas.microsoft.com/office/drawing/2014/main" id="{E34B6C71-282F-1A41-8ADC-6BBE6E598A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78806" y="4779069"/>
            <a:ext cx="385722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W. Schimmel, T. Vogl Python Beginner-Course</a:t>
            </a:r>
          </a:p>
        </p:txBody>
      </p:sp>
    </p:spTree>
    <p:extLst>
      <p:ext uri="{BB962C8B-B14F-4D97-AF65-F5344CB8AC3E}">
        <p14:creationId xmlns:p14="http://schemas.microsoft.com/office/powerpoint/2010/main" val="527003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257176" y="257824"/>
            <a:ext cx="8616232" cy="1967527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buNone/>
              <a:defRPr sz="1800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Textfeld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1411FF-5AC0-9B4A-8AFB-905CF2472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78806" y="4779069"/>
            <a:ext cx="385722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W. Schimmel, T. Vogl Python Beginner-Course</a:t>
            </a:r>
          </a:p>
        </p:txBody>
      </p:sp>
    </p:spTree>
    <p:extLst>
      <p:ext uri="{BB962C8B-B14F-4D97-AF65-F5344CB8AC3E}">
        <p14:creationId xmlns:p14="http://schemas.microsoft.com/office/powerpoint/2010/main" val="2715051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+ Titel + Tex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257175" y="257823"/>
            <a:ext cx="6992681" cy="3132688"/>
          </a:xfrm>
          <a:prstGeom prst="rect">
            <a:avLst/>
          </a:prstGeom>
        </p:spPr>
        <p:txBody>
          <a:bodyPr vert="horz" lIns="82918" tIns="41459" rIns="82918" bIns="41459"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57175" y="3724393"/>
            <a:ext cx="6992681" cy="52852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spcBef>
                <a:spcPts val="0"/>
              </a:spcBef>
              <a:buNone/>
              <a:defRPr sz="1800" b="1" baseline="0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Bildtitel und Unterschrift (max. 2 Zeilen)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B13AE01D-670F-F54A-8529-F5F007B6C9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78806" y="4779069"/>
            <a:ext cx="385722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W. Schimmel, T. Vogl Python Beginner-Course</a:t>
            </a:r>
          </a:p>
        </p:txBody>
      </p:sp>
    </p:spTree>
    <p:extLst>
      <p:ext uri="{BB962C8B-B14F-4D97-AF65-F5344CB8AC3E}">
        <p14:creationId xmlns:p14="http://schemas.microsoft.com/office/powerpoint/2010/main" val="420338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+ Titel + Tex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257175" y="257825"/>
            <a:ext cx="4738571" cy="2912252"/>
          </a:xfrm>
          <a:prstGeom prst="rect">
            <a:avLst/>
          </a:prstGeom>
        </p:spPr>
        <p:txBody>
          <a:bodyPr vert="horz" lIns="82918" tIns="41459" rIns="82918" bIns="41459"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368630" y="257823"/>
            <a:ext cx="3505495" cy="2912254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spcBef>
                <a:spcPts val="0"/>
              </a:spcBef>
              <a:buNone/>
              <a:defRPr sz="1800" b="0" i="0" baseline="0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Ggf. Textfeld für Bildinformationen</a:t>
            </a: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57175" y="3724393"/>
            <a:ext cx="6992681" cy="52852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spcBef>
                <a:spcPts val="0"/>
              </a:spcBef>
              <a:buNone/>
              <a:defRPr sz="1800" b="1" baseline="0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Bildtitel und Unterschrift (max. 2 Zeilen)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54747F7F-F770-6B4A-A025-E8AB5323F9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78806" y="4779069"/>
            <a:ext cx="385722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W. Schimmel, T. Vogl Python Beginner-Course</a:t>
            </a:r>
          </a:p>
        </p:txBody>
      </p:sp>
    </p:spTree>
    <p:extLst>
      <p:ext uri="{BB962C8B-B14F-4D97-AF65-F5344CB8AC3E}">
        <p14:creationId xmlns:p14="http://schemas.microsoft.com/office/powerpoint/2010/main" val="2795456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ld + Titel + Tex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5418167" y="1135996"/>
            <a:ext cx="3427021" cy="3069052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spcBef>
                <a:spcPts val="0"/>
              </a:spcBef>
              <a:buNone/>
              <a:defRPr sz="1800" b="0" i="0" baseline="0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Textfeld für Bildinformationen</a:t>
            </a:r>
          </a:p>
        </p:txBody>
      </p:sp>
      <p:sp>
        <p:nvSpPr>
          <p:cNvPr id="11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78172" y="331468"/>
            <a:ext cx="8367016" cy="54098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spcBef>
                <a:spcPts val="0"/>
              </a:spcBef>
              <a:buNone/>
              <a:defRPr sz="2200" b="1" baseline="0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Bildtitel und Unterschrift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sz="quarter" idx="16" hasCustomPrompt="1"/>
          </p:nvPr>
        </p:nvSpPr>
        <p:spPr>
          <a:xfrm>
            <a:off x="329043" y="1135996"/>
            <a:ext cx="4814457" cy="3269317"/>
          </a:xfrm>
          <a:prstGeom prst="rect">
            <a:avLst/>
          </a:prstGeom>
        </p:spPr>
        <p:txBody>
          <a:bodyPr vert="horz" lIns="82918" tIns="41459" rIns="82918" bIns="41459"/>
          <a:lstStyle>
            <a:lvl1pPr>
              <a:defRPr sz="1800" b="1"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742896" indent="-285729">
              <a:buFont typeface="Arial" panose="020B0604020202020204" pitchFamily="34" charset="0"/>
              <a:buChar char="•"/>
              <a:defRPr sz="1400" b="0">
                <a:latin typeface="Helvetica" panose="020B0604020202020204" pitchFamily="34" charset="0"/>
                <a:cs typeface="Helvetica" panose="020B0604020202020204" pitchFamily="34" charset="0"/>
              </a:defRPr>
            </a:lvl2pPr>
          </a:lstStyle>
          <a:p>
            <a:pPr lvl="0"/>
            <a:r>
              <a:rPr lang="de-DE" dirty="0"/>
              <a:t>Inhalt</a:t>
            </a:r>
          </a:p>
          <a:p>
            <a:pPr lvl="1"/>
            <a:r>
              <a:rPr lang="de-DE" dirty="0" err="1"/>
              <a:t>subpoint</a:t>
            </a:r>
            <a:endParaRPr lang="de-DE" dirty="0"/>
          </a:p>
          <a:p>
            <a:pPr lvl="0"/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7"/>
          </p:nvPr>
        </p:nvSpPr>
        <p:spPr>
          <a:xfrm>
            <a:off x="478172" y="4733709"/>
            <a:ext cx="349868" cy="274637"/>
          </a:xfrm>
          <a:solidFill>
            <a:srgbClr val="FFFFFF">
              <a:alpha val="69804"/>
            </a:srgbClr>
          </a:solidFill>
          <a:effectLst>
            <a:softEdge rad="31750"/>
          </a:effectLst>
        </p:spPr>
        <p:txBody>
          <a:bodyPr/>
          <a:lstStyle/>
          <a:p>
            <a:fld id="{1D522143-CE50-46CE-BAE4-BFE55FD4A9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66C08E73-0350-AE4B-B60E-3614059B5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78806" y="4779069"/>
            <a:ext cx="385722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W. Schimmel, T. Vogl Python Beginner-Course</a:t>
            </a:r>
          </a:p>
        </p:txBody>
      </p:sp>
    </p:spTree>
    <p:extLst>
      <p:ext uri="{BB962C8B-B14F-4D97-AF65-F5344CB8AC3E}">
        <p14:creationId xmlns:p14="http://schemas.microsoft.com/office/powerpoint/2010/main" val="1526943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nhalte nebeneina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2"/>
          <p:cNvSpPr>
            <a:spLocks noGrp="1"/>
          </p:cNvSpPr>
          <p:nvPr>
            <p:ph sz="quarter" idx="14" hasCustomPrompt="1"/>
          </p:nvPr>
        </p:nvSpPr>
        <p:spPr>
          <a:xfrm>
            <a:off x="4764851" y="257824"/>
            <a:ext cx="4109274" cy="3101196"/>
          </a:xfrm>
          <a:prstGeom prst="rect">
            <a:avLst/>
          </a:prstGeom>
        </p:spPr>
        <p:txBody>
          <a:bodyPr vert="horz" lIns="82918" tIns="41459" rIns="82918" bIns="41459"/>
          <a:lstStyle>
            <a:lvl1pPr>
              <a:defRPr sz="1800" b="1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Inhalt</a:t>
            </a:r>
          </a:p>
        </p:txBody>
      </p:sp>
      <p:sp>
        <p:nvSpPr>
          <p:cNvPr id="15" name="Textplatzhalter 7"/>
          <p:cNvSpPr>
            <a:spLocks noGrp="1"/>
          </p:cNvSpPr>
          <p:nvPr>
            <p:ph type="body" sz="quarter" idx="15" hasCustomPrompt="1"/>
          </p:nvPr>
        </p:nvSpPr>
        <p:spPr>
          <a:xfrm>
            <a:off x="4764851" y="3727562"/>
            <a:ext cx="4109274" cy="52852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spcBef>
                <a:spcPts val="0"/>
              </a:spcBef>
              <a:buNone/>
              <a:defRPr sz="1800" b="1" baseline="0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Bildtitel / Text</a:t>
            </a:r>
          </a:p>
          <a:p>
            <a:pPr lvl="0"/>
            <a:r>
              <a:rPr lang="de-DE" dirty="0"/>
              <a:t>und Unterschrift</a:t>
            </a:r>
          </a:p>
        </p:txBody>
      </p:sp>
      <p:sp>
        <p:nvSpPr>
          <p:cNvPr id="13" name="Inhaltsplatzhalter 2"/>
          <p:cNvSpPr>
            <a:spLocks noGrp="1"/>
          </p:cNvSpPr>
          <p:nvPr>
            <p:ph sz="quarter" idx="16" hasCustomPrompt="1"/>
          </p:nvPr>
        </p:nvSpPr>
        <p:spPr>
          <a:xfrm>
            <a:off x="257175" y="257824"/>
            <a:ext cx="4109274" cy="3101196"/>
          </a:xfrm>
          <a:prstGeom prst="rect">
            <a:avLst/>
          </a:prstGeom>
        </p:spPr>
        <p:txBody>
          <a:bodyPr vert="horz" lIns="82918" tIns="41459" rIns="82918" bIns="41459"/>
          <a:lstStyle>
            <a:lvl1pPr>
              <a:defRPr sz="1800" b="1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Inhalt</a:t>
            </a:r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7" hasCustomPrompt="1"/>
          </p:nvPr>
        </p:nvSpPr>
        <p:spPr>
          <a:xfrm>
            <a:off x="257175" y="3727562"/>
            <a:ext cx="4109274" cy="52852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spcBef>
                <a:spcPts val="0"/>
              </a:spcBef>
              <a:buNone/>
              <a:defRPr sz="1800" b="1" baseline="0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Bildtitel / Text</a:t>
            </a:r>
          </a:p>
          <a:p>
            <a:pPr lvl="0"/>
            <a:r>
              <a:rPr lang="de-DE" dirty="0"/>
              <a:t>und Unterschrift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8B2BCB30-8F84-2648-88CF-CC429951F4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78806" y="4779069"/>
            <a:ext cx="385722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W. Schimmel, T. Vogl Python Beginner-Course</a:t>
            </a:r>
          </a:p>
        </p:txBody>
      </p:sp>
    </p:spTree>
    <p:extLst>
      <p:ext uri="{BB962C8B-B14F-4D97-AF65-F5344CB8AC3E}">
        <p14:creationId xmlns:p14="http://schemas.microsoft.com/office/powerpoint/2010/main" val="551885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foli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/>
          <p:cNvSpPr>
            <a:spLocks noGrp="1"/>
          </p:cNvSpPr>
          <p:nvPr>
            <p:ph type="title" hasCustomPrompt="1"/>
          </p:nvPr>
        </p:nvSpPr>
        <p:spPr>
          <a:xfrm>
            <a:off x="528231" y="439269"/>
            <a:ext cx="8087538" cy="2148016"/>
          </a:xfrm>
          <a:prstGeom prst="rect">
            <a:avLst/>
          </a:prstGeom>
        </p:spPr>
        <p:txBody>
          <a:bodyPr vert="horz" wrap="square" lIns="0" tIns="0" rIns="0" bIns="0" anchor="t" anchorCtr="0">
            <a:noAutofit/>
          </a:bodyPr>
          <a:lstStyle>
            <a:lvl1pPr algn="l">
              <a:defRPr sz="3600" b="1" baseline="0">
                <a:latin typeface="Helvetica"/>
                <a:cs typeface="Helvetica"/>
              </a:defRPr>
            </a:lvl1pPr>
          </a:lstStyle>
          <a:p>
            <a:r>
              <a:rPr lang="en-US" dirty="0" err="1"/>
              <a:t>Titel</a:t>
            </a:r>
            <a:r>
              <a:rPr lang="en-US" dirty="0"/>
              <a:t> der </a:t>
            </a:r>
            <a:r>
              <a:rPr lang="en-US" dirty="0" err="1"/>
              <a:t>Präsentation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28231" y="2903634"/>
            <a:ext cx="8087538" cy="911861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spcBef>
                <a:spcPts val="0"/>
              </a:spcBef>
              <a:buNone/>
              <a:defRPr sz="1800" b="1" baseline="0">
                <a:latin typeface="Helvetica"/>
                <a:cs typeface="Helvetica"/>
              </a:defRPr>
            </a:lvl1pPr>
          </a:lstStyle>
          <a:p>
            <a:pPr lvl="0"/>
            <a:r>
              <a:rPr lang="en-US" dirty="0"/>
              <a:t>Name des </a:t>
            </a:r>
            <a:r>
              <a:rPr lang="en-US" dirty="0" err="1"/>
              <a:t>Vortragenden</a:t>
            </a:r>
            <a:endParaRPr lang="en-US" dirty="0"/>
          </a:p>
          <a:p>
            <a:pPr lvl="0"/>
            <a:r>
              <a:rPr lang="de-DE" dirty="0"/>
              <a:t>G</a:t>
            </a:r>
            <a:r>
              <a:rPr lang="en-US" dirty="0" err="1"/>
              <a:t>gf</a:t>
            </a:r>
            <a:r>
              <a:rPr lang="en-US" dirty="0"/>
              <a:t>. </a:t>
            </a:r>
            <a:r>
              <a:rPr lang="de-DE" dirty="0" err="1"/>
              <a:t>w</a:t>
            </a:r>
            <a:r>
              <a:rPr lang="en-US" dirty="0" err="1"/>
              <a:t>eiter</a:t>
            </a:r>
            <a:r>
              <a:rPr lang="en-US" dirty="0"/>
              <a:t> </a:t>
            </a:r>
            <a:r>
              <a:rPr lang="en-US" dirty="0" err="1"/>
              <a:t>Namen</a:t>
            </a:r>
            <a:endParaRPr lang="en-US" dirty="0"/>
          </a:p>
          <a:p>
            <a:pPr lvl="0"/>
            <a:endParaRPr lang="en-US" dirty="0"/>
          </a:p>
        </p:txBody>
      </p:sp>
      <p:pic>
        <p:nvPicPr>
          <p:cNvPr id="4" name="Bild 3" descr="leibniz_logoEN_PPT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0" y="4131844"/>
            <a:ext cx="952020" cy="6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44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002" y="0"/>
            <a:ext cx="3524250" cy="515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95687" y="2078847"/>
            <a:ext cx="8092705" cy="1487313"/>
          </a:xfrm>
        </p:spPr>
        <p:txBody>
          <a:bodyPr anchor="t"/>
          <a:lstStyle>
            <a:lvl1pPr>
              <a:defRPr sz="2800" b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95687" y="1606876"/>
            <a:ext cx="6400800" cy="471971"/>
          </a:xfrm>
        </p:spPr>
        <p:txBody>
          <a:bodyPr anchor="b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1"/>
          </p:nvPr>
        </p:nvSpPr>
        <p:spPr>
          <a:xfrm>
            <a:off x="295687" y="4439286"/>
            <a:ext cx="2098597" cy="517525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en-GB" noProof="0"/>
              <a:t>Click icon to add picture</a:t>
            </a:r>
            <a:endParaRPr lang="de-DE" noProof="0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2"/>
          </p:nvPr>
        </p:nvSpPr>
        <p:spPr>
          <a:xfrm>
            <a:off x="2453698" y="4444369"/>
            <a:ext cx="2184476" cy="517525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en-GB" noProof="0"/>
              <a:t>Click icon to add picture</a:t>
            </a:r>
            <a:endParaRPr lang="de-DE" noProof="0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43" y="260598"/>
            <a:ext cx="2924417" cy="94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759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002" y="0"/>
            <a:ext cx="3524250" cy="5157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95687" y="2078847"/>
            <a:ext cx="8092705" cy="1487313"/>
          </a:xfrm>
        </p:spPr>
        <p:txBody>
          <a:bodyPr anchor="t"/>
          <a:lstStyle>
            <a:lvl1pPr>
              <a:defRPr sz="2800" b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95687" y="1606876"/>
            <a:ext cx="6400800" cy="471971"/>
          </a:xfrm>
        </p:spPr>
        <p:txBody>
          <a:bodyPr anchor="b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1"/>
          </p:nvPr>
        </p:nvSpPr>
        <p:spPr>
          <a:xfrm>
            <a:off x="295687" y="4439286"/>
            <a:ext cx="2098597" cy="517525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en-GB" noProof="0"/>
              <a:t>Click icon to add picture</a:t>
            </a:r>
            <a:endParaRPr lang="de-DE" noProof="0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2"/>
          </p:nvPr>
        </p:nvSpPr>
        <p:spPr>
          <a:xfrm>
            <a:off x="2453698" y="4444369"/>
            <a:ext cx="2184476" cy="517525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en-GB" noProof="0"/>
              <a:t>Click icon to add picture</a:t>
            </a:r>
            <a:endParaRPr lang="de-DE" noProof="0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43" y="260598"/>
            <a:ext cx="2924417" cy="94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673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gif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436880" y="4737996"/>
            <a:ext cx="391160" cy="406399"/>
          </a:xfrm>
          <a:prstGeom prst="rect">
            <a:avLst/>
          </a:prstGeom>
          <a:solidFill>
            <a:srgbClr val="FFFFFF">
              <a:alpha val="69804"/>
            </a:srgbClr>
          </a:solidFill>
          <a:effectLst>
            <a:softEdge rad="31750"/>
          </a:effectLst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1D522143-CE50-46CE-BAE4-BFE55FD4A96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Bild 3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0829" y="4719956"/>
            <a:ext cx="1082034" cy="380328"/>
          </a:xfrm>
          <a:prstGeom prst="rect">
            <a:avLst/>
          </a:prstGeo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6A652C08-6308-6A49-A0EC-7017144CAC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75774" y="4779069"/>
            <a:ext cx="4172755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W. Schimmel, T. Vogl Python Beginner-Course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CA26D45-ED44-E94E-A8DB-DE0E7D3115AF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7330494" y="4422650"/>
            <a:ext cx="580213" cy="73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928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31" r:id="rId7"/>
    <p:sldLayoutId id="2147483733" r:id="rId8"/>
  </p:sldLayoutIdLst>
  <p:hf hdr="0" dt="0"/>
  <p:txStyles>
    <p:titleStyle>
      <a:lvl1pPr algn="ctr" defTabSz="457167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6" indent="-342876" algn="l" defTabSz="457167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96" indent="-285729" algn="l" defTabSz="457167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7" indent="-228583" algn="l" defTabSz="457167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5" indent="-228583" algn="l" defTabSz="457167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52" indent="-228583" algn="l" defTabSz="457167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9" indent="-228583" algn="l" defTabSz="4571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85" indent="-228583" algn="l" defTabSz="4571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52" indent="-228583" algn="l" defTabSz="4571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9" indent="-228583" algn="l" defTabSz="457167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45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4" algn="l" defTabSz="45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01" algn="l" defTabSz="45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7" algn="l" defTabSz="45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5" algn="l" defTabSz="45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02" algn="l" defTabSz="45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9" algn="l" defTabSz="45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36" algn="l" defTabSz="45716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686050" y="4767263"/>
            <a:ext cx="37719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M. Radenz, W. Schimmel, T. Vogl Python Beginner-Course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0C134-5FC5-4C3D-B66C-94919898C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6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.7/index.html" TargetMode="External"/><Relationship Id="rId2" Type="http://schemas.openxmlformats.org/officeDocument/2006/relationships/hyperlink" Target="https://ipgp.github.io/scientific_python_cheat_sheet/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.7/index.html" TargetMode="External"/><Relationship Id="rId2" Type="http://schemas.openxmlformats.org/officeDocument/2006/relationships/hyperlink" Target="https://ipgp.github.io/scientific_python_cheat_sheet/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youtube.com/watch?v=Z1Yd7upQsXY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umpy.org/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0.png"/><Relationship Id="rId5" Type="http://schemas.openxmlformats.org/officeDocument/2006/relationships/image" Target="../media/image270.png"/><Relationship Id="rId4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matplotlib.org/" TargetMode="Externa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unidata.github.io/netcdf4-python/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products/individua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s://link.springer.com/content/pdf/10.1007/978-3-030-50356-7.pdf" TargetMode="External"/><Relationship Id="rId3" Type="http://schemas.openxmlformats.org/officeDocument/2006/relationships/hyperlink" Target="http://docs.python-guide.org/en/latest/" TargetMode="External"/><Relationship Id="rId7" Type="http://schemas.openxmlformats.org/officeDocument/2006/relationships/hyperlink" Target="https://github.com/juliangaal/python-cheat-sheet" TargetMode="External"/><Relationship Id="rId12" Type="http://schemas.openxmlformats.org/officeDocument/2006/relationships/image" Target="../media/image43.jpg"/><Relationship Id="rId2" Type="http://schemas.openxmlformats.org/officeDocument/2006/relationships/hyperlink" Target="http://www.diveintopython3.net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wcarpentry.github.io/python-novice-gapminder/" TargetMode="External"/><Relationship Id="rId11" Type="http://schemas.openxmlformats.org/officeDocument/2006/relationships/hyperlink" Target="https://www.youtube.com/watch?v=6gdNUDs6QPc" TargetMode="External"/><Relationship Id="rId5" Type="http://schemas.openxmlformats.org/officeDocument/2006/relationships/hyperlink" Target="https://github.com/jrjohansson/scientific-python-lectures" TargetMode="External"/><Relationship Id="rId10" Type="http://schemas.openxmlformats.org/officeDocument/2006/relationships/hyperlink" Target="https://www.youtube.com/watch?v=gtejJ3RCddE" TargetMode="External"/><Relationship Id="rId4" Type="http://schemas.openxmlformats.org/officeDocument/2006/relationships/hyperlink" Target="https://www.scipy-lectures.org/" TargetMode="External"/><Relationship Id="rId9" Type="http://schemas.openxmlformats.org/officeDocument/2006/relationships/hyperlink" Target="https://www.youtube.com/watch?v=rfscVS0vtbw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pycharm/download/#section=window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account.jetbrains.com/login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ctrTitle"/>
          </p:nvPr>
        </p:nvSpPr>
        <p:spPr bwMode="auto">
          <a:xfrm>
            <a:off x="295275" y="2079625"/>
            <a:ext cx="8093075" cy="14859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l">
              <a:tabLst>
                <a:tab pos="358775" algn="l"/>
              </a:tabLst>
            </a:pPr>
            <a:r>
              <a:rPr lang="en-US" sz="2400" dirty="0"/>
              <a:t>0 Installation &amp; Introduction</a:t>
            </a:r>
            <a:br>
              <a:rPr lang="en-US" sz="2400" dirty="0"/>
            </a:br>
            <a:r>
              <a:rPr lang="en-US" sz="2400" dirty="0"/>
              <a:t>1 Basics</a:t>
            </a:r>
            <a:br>
              <a:rPr lang="en-US" sz="2400" dirty="0"/>
            </a:br>
            <a:r>
              <a:rPr lang="en-US" sz="2400" dirty="0"/>
              <a:t>2 standard library</a:t>
            </a:r>
            <a:br>
              <a:rPr lang="en-US" sz="2400" dirty="0"/>
            </a:br>
            <a:r>
              <a:rPr lang="en-US" sz="2400" dirty="0"/>
              <a:t>3 numpy and matplotlib</a:t>
            </a:r>
            <a:br>
              <a:rPr lang="en-US" sz="2400" dirty="0"/>
            </a:br>
            <a:r>
              <a:rPr lang="en-US" sz="2400" dirty="0"/>
              <a:t>4 netCDF4</a:t>
            </a:r>
          </a:p>
        </p:txBody>
      </p:sp>
      <p:sp>
        <p:nvSpPr>
          <p:cNvPr id="17411" name="Untertitel 2"/>
          <p:cNvSpPr>
            <a:spLocks noGrp="1"/>
          </p:cNvSpPr>
          <p:nvPr>
            <p:ph type="subTitle" idx="1"/>
          </p:nvPr>
        </p:nvSpPr>
        <p:spPr>
          <a:xfrm>
            <a:off x="295275" y="1606550"/>
            <a:ext cx="6400800" cy="473075"/>
          </a:xfrm>
        </p:spPr>
        <p:txBody>
          <a:bodyPr/>
          <a:lstStyle/>
          <a:p>
            <a:r>
              <a:rPr lang="en-US" dirty="0"/>
              <a:t>Python Beginners-Course</a:t>
            </a:r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Bild 3">
            <a:extLst>
              <a:ext uri="{FF2B5EF4-FFF2-40B4-BE49-F238E27FC236}">
                <a16:creationId xmlns:a16="http://schemas.microsoft.com/office/drawing/2014/main" id="{5853BC8F-579B-3646-9E48-542ACF794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075" y="591244"/>
            <a:ext cx="1821564" cy="640268"/>
          </a:xfrm>
          <a:prstGeom prst="rect">
            <a:avLst/>
          </a:prstGeom>
        </p:spPr>
      </p:pic>
      <p:pic>
        <p:nvPicPr>
          <p:cNvPr id="6" name="Grafik 2">
            <a:extLst>
              <a:ext uri="{FF2B5EF4-FFF2-40B4-BE49-F238E27FC236}">
                <a16:creationId xmlns:a16="http://schemas.microsoft.com/office/drawing/2014/main" id="{BFB0E75A-CB65-3D4E-B568-DF9EAD088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211" y="251709"/>
            <a:ext cx="976767" cy="12450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F15CEB5-B2BE-134E-B049-F1FAB184176B}"/>
              </a:ext>
            </a:extLst>
          </p:cNvPr>
          <p:cNvSpPr/>
          <p:nvPr/>
        </p:nvSpPr>
        <p:spPr>
          <a:xfrm>
            <a:off x="295275" y="4312503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800" dirty="0"/>
              <a:t>Martin Radenz (</a:t>
            </a:r>
            <a:r>
              <a:rPr lang="de-DE" sz="800" dirty="0" err="1"/>
              <a:t>radenz@tropos.de</a:t>
            </a:r>
            <a:r>
              <a:rPr lang="de-DE" sz="800" dirty="0"/>
              <a:t>) </a:t>
            </a:r>
          </a:p>
          <a:p>
            <a:r>
              <a:rPr lang="de-DE" sz="800" dirty="0">
                <a:solidFill>
                  <a:srgbClr val="000000"/>
                </a:solidFill>
              </a:rPr>
              <a:t>Willi Schimmel (</a:t>
            </a:r>
            <a:r>
              <a:rPr lang="de-DE" sz="800" dirty="0" err="1">
                <a:solidFill>
                  <a:srgbClr val="000000"/>
                </a:solidFill>
              </a:rPr>
              <a:t>willi.schimmel@uni-leipzig.de</a:t>
            </a:r>
            <a:r>
              <a:rPr lang="de-DE" sz="800" dirty="0">
                <a:solidFill>
                  <a:srgbClr val="000000"/>
                </a:solidFill>
              </a:rPr>
              <a:t>) </a:t>
            </a:r>
          </a:p>
          <a:p>
            <a:r>
              <a:rPr lang="de-DE" sz="800" dirty="0">
                <a:solidFill>
                  <a:srgbClr val="000000"/>
                </a:solidFill>
              </a:rPr>
              <a:t>Teresa Vogl (</a:t>
            </a:r>
            <a:r>
              <a:rPr lang="de-DE" sz="800" dirty="0" err="1">
                <a:solidFill>
                  <a:srgbClr val="000000"/>
                </a:solidFill>
              </a:rPr>
              <a:t>teresa.vogl@uni-leipzig.de</a:t>
            </a:r>
            <a:r>
              <a:rPr lang="de-DE" sz="800" dirty="0">
                <a:solidFill>
                  <a:srgbClr val="000000"/>
                </a:solidFill>
              </a:rPr>
              <a:t>) </a:t>
            </a:r>
          </a:p>
          <a:p>
            <a:endParaRPr lang="de-DE" sz="800" dirty="0"/>
          </a:p>
          <a:p>
            <a:endParaRPr lang="de-DE" sz="800" dirty="0"/>
          </a:p>
          <a:p>
            <a:r>
              <a:rPr lang="de-DE" sz="800" dirty="0"/>
              <a:t>LIM, 05. </a:t>
            </a:r>
            <a:r>
              <a:rPr lang="de-DE" sz="800" dirty="0" err="1"/>
              <a:t>October</a:t>
            </a:r>
            <a:r>
              <a:rPr lang="de-DE" sz="800" dirty="0"/>
              <a:t> 2020</a:t>
            </a:r>
          </a:p>
        </p:txBody>
      </p:sp>
    </p:spTree>
    <p:extLst>
      <p:ext uri="{BB962C8B-B14F-4D97-AF65-F5344CB8AC3E}">
        <p14:creationId xmlns:p14="http://schemas.microsoft.com/office/powerpoint/2010/main" val="2861507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will be covered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777183"/>
            <a:ext cx="4814457" cy="1507592"/>
          </a:xfrm>
        </p:spPr>
        <p:txBody>
          <a:bodyPr/>
          <a:lstStyle/>
          <a:p>
            <a:r>
              <a:rPr lang="en-US" dirty="0"/>
              <a:t>Basics</a:t>
            </a:r>
          </a:p>
          <a:p>
            <a:r>
              <a:rPr lang="en-US" dirty="0"/>
              <a:t>standard library</a:t>
            </a:r>
          </a:p>
          <a:p>
            <a:r>
              <a:rPr lang="en-US" dirty="0" err="1"/>
              <a:t>numpy</a:t>
            </a:r>
            <a:r>
              <a:rPr lang="en-US" dirty="0"/>
              <a:t> and </a:t>
            </a:r>
            <a:r>
              <a:rPr lang="en-US" dirty="0" err="1"/>
              <a:t>matplotlib</a:t>
            </a:r>
            <a:endParaRPr lang="en-US" dirty="0"/>
          </a:p>
          <a:p>
            <a:r>
              <a:rPr lang="en-US" dirty="0" err="1"/>
              <a:t>netcdf</a:t>
            </a:r>
            <a:endParaRPr lang="en-US" dirty="0"/>
          </a:p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platzhalter 2"/>
          <p:cNvSpPr txBox="1">
            <a:spLocks/>
          </p:cNvSpPr>
          <p:nvPr/>
        </p:nvSpPr>
        <p:spPr>
          <a:xfrm>
            <a:off x="329043" y="2284774"/>
            <a:ext cx="8367016" cy="540987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457167" rtl="0" eaLnBrk="1" latinLnBrk="0" hangingPunct="1">
              <a:spcBef>
                <a:spcPts val="0"/>
              </a:spcBef>
              <a:buFont typeface="Arial"/>
              <a:buNone/>
              <a:defRPr sz="2200" b="1" kern="1200" baseline="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896" indent="-285729" algn="l" defTabSz="457167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7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5" indent="-228583" algn="l" defTabSz="45716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52" indent="-228583" algn="l" defTabSz="457167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85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52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will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/>
              <a:t> be covered</a:t>
            </a:r>
          </a:p>
        </p:txBody>
      </p:sp>
      <p:sp>
        <p:nvSpPr>
          <p:cNvPr id="8" name="Inhaltsplatzhalter 3"/>
          <p:cNvSpPr txBox="1">
            <a:spLocks/>
          </p:cNvSpPr>
          <p:nvPr/>
        </p:nvSpPr>
        <p:spPr>
          <a:xfrm>
            <a:off x="329042" y="2761609"/>
            <a:ext cx="4814457" cy="1507592"/>
          </a:xfrm>
          <a:prstGeom prst="rect">
            <a:avLst/>
          </a:prstGeom>
        </p:spPr>
        <p:txBody>
          <a:bodyPr vert="horz" lIns="82918" tIns="41459" rIns="82918" bIns="41459"/>
          <a:lstStyle>
            <a:lvl1pPr marL="342876" indent="-342876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1800" b="1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742896" indent="-285729" algn="l" defTabSz="45716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2917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5" indent="-228583" algn="l" defTabSz="45716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52" indent="-228583" algn="l" defTabSz="457167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85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52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classes &amp; advanced stuff</a:t>
            </a:r>
          </a:p>
          <a:p>
            <a:r>
              <a:rPr lang="en-US" dirty="0"/>
              <a:t>git version control</a:t>
            </a:r>
          </a:p>
          <a:p>
            <a:endParaRPr lang="en-US" dirty="0"/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F39FE5B3-22E5-9748-A33A-F59CA6AA83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1891855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ctrTitle"/>
          </p:nvPr>
        </p:nvSpPr>
        <p:spPr bwMode="auto">
          <a:xfrm>
            <a:off x="295275" y="2079625"/>
            <a:ext cx="8093075" cy="14859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r>
              <a:rPr lang="en-US" dirty="0"/>
              <a:t>Part 1: Basics</a:t>
            </a:r>
            <a:endParaRPr lang="de-DE" altLang="de-DE" sz="28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411" name="Untertitel 2"/>
          <p:cNvSpPr>
            <a:spLocks noGrp="1"/>
          </p:cNvSpPr>
          <p:nvPr>
            <p:ph type="subTitle" idx="1"/>
          </p:nvPr>
        </p:nvSpPr>
        <p:spPr>
          <a:xfrm>
            <a:off x="295275" y="1606550"/>
            <a:ext cx="6400800" cy="473075"/>
          </a:xfrm>
        </p:spPr>
        <p:txBody>
          <a:bodyPr/>
          <a:lstStyle/>
          <a:p>
            <a:r>
              <a:rPr lang="en-US" dirty="0"/>
              <a:t>Python Beginners-Course</a:t>
            </a:r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Bild 3">
            <a:extLst>
              <a:ext uri="{FF2B5EF4-FFF2-40B4-BE49-F238E27FC236}">
                <a16:creationId xmlns:a16="http://schemas.microsoft.com/office/drawing/2014/main" id="{5853BC8F-579B-3646-9E48-542ACF794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075" y="591244"/>
            <a:ext cx="1821564" cy="640268"/>
          </a:xfrm>
          <a:prstGeom prst="rect">
            <a:avLst/>
          </a:prstGeom>
        </p:spPr>
      </p:pic>
      <p:pic>
        <p:nvPicPr>
          <p:cNvPr id="6" name="Grafik 2">
            <a:extLst>
              <a:ext uri="{FF2B5EF4-FFF2-40B4-BE49-F238E27FC236}">
                <a16:creationId xmlns:a16="http://schemas.microsoft.com/office/drawing/2014/main" id="{BFB0E75A-CB65-3D4E-B568-DF9EAD088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211" y="251709"/>
            <a:ext cx="976767" cy="124503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BB09772-F299-6A4F-9C49-167803128535}"/>
              </a:ext>
            </a:extLst>
          </p:cNvPr>
          <p:cNvSpPr/>
          <p:nvPr/>
        </p:nvSpPr>
        <p:spPr>
          <a:xfrm>
            <a:off x="295275" y="3521790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/>
              <a:t>Martin Radenz (</a:t>
            </a:r>
            <a:r>
              <a:rPr lang="de-DE" sz="1600" dirty="0" err="1"/>
              <a:t>radenz@tropos.de</a:t>
            </a:r>
            <a:r>
              <a:rPr lang="de-DE" sz="1600" dirty="0"/>
              <a:t>) </a:t>
            </a:r>
          </a:p>
          <a:p>
            <a:r>
              <a:rPr lang="de-DE" sz="1600" dirty="0">
                <a:solidFill>
                  <a:srgbClr val="000000"/>
                </a:solidFill>
              </a:rPr>
              <a:t>Willi Schimmel (</a:t>
            </a:r>
            <a:r>
              <a:rPr lang="de-DE" sz="1600" dirty="0" err="1">
                <a:solidFill>
                  <a:srgbClr val="000000"/>
                </a:solidFill>
              </a:rPr>
              <a:t>willi.schimmel@uni-leipzig.de</a:t>
            </a:r>
            <a:r>
              <a:rPr lang="de-DE" sz="1600" dirty="0">
                <a:solidFill>
                  <a:srgbClr val="000000"/>
                </a:solidFill>
              </a:rPr>
              <a:t>) </a:t>
            </a:r>
          </a:p>
          <a:p>
            <a:r>
              <a:rPr lang="de-DE" sz="1600" b="1" dirty="0">
                <a:solidFill>
                  <a:srgbClr val="000000"/>
                </a:solidFill>
              </a:rPr>
              <a:t>Teresa Vogl (</a:t>
            </a:r>
            <a:r>
              <a:rPr lang="de-DE" sz="1600" b="1" dirty="0" err="1">
                <a:solidFill>
                  <a:srgbClr val="000000"/>
                </a:solidFill>
              </a:rPr>
              <a:t>teresa.vogl@uni-leipzig.de</a:t>
            </a:r>
            <a:r>
              <a:rPr lang="de-DE" sz="1600" b="1" dirty="0">
                <a:solidFill>
                  <a:srgbClr val="000000"/>
                </a:solidFill>
              </a:rPr>
              <a:t>) </a:t>
            </a:r>
          </a:p>
          <a:p>
            <a:endParaRPr lang="de-DE" sz="1600" dirty="0"/>
          </a:p>
          <a:p>
            <a:endParaRPr lang="de-DE" sz="1600" dirty="0"/>
          </a:p>
          <a:p>
            <a:r>
              <a:rPr lang="de-DE" sz="1600" dirty="0"/>
              <a:t>LIM, 05. </a:t>
            </a:r>
            <a:r>
              <a:rPr lang="de-DE" sz="1600" dirty="0" err="1"/>
              <a:t>October</a:t>
            </a:r>
            <a:r>
              <a:rPr lang="de-DE" sz="1600" dirty="0"/>
              <a:t> 2020</a:t>
            </a:r>
          </a:p>
        </p:txBody>
      </p:sp>
    </p:spTree>
    <p:extLst>
      <p:ext uri="{BB962C8B-B14F-4D97-AF65-F5344CB8AC3E}">
        <p14:creationId xmlns:p14="http://schemas.microsoft.com/office/powerpoint/2010/main" val="3978121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F67E0CC8-90C3-4E45-8591-B1391A70B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sp>
        <p:nvSpPr>
          <p:cNvPr id="2" name="Inhaltsplatzhalter 1"/>
          <p:cNvSpPr>
            <a:spLocks noGrp="1"/>
          </p:cNvSpPr>
          <p:nvPr>
            <p:ph sz="quarter" idx="16"/>
          </p:nvPr>
        </p:nvSpPr>
        <p:spPr>
          <a:xfrm>
            <a:off x="329043" y="706759"/>
            <a:ext cx="4814457" cy="3269317"/>
          </a:xfrm>
        </p:spPr>
        <p:txBody>
          <a:bodyPr/>
          <a:lstStyle/>
          <a:p>
            <a:pPr marL="0" indent="0">
              <a:buNone/>
            </a:pPr>
            <a:r>
              <a:rPr lang="de-DE" u="sng" dirty="0" err="1"/>
              <a:t>Jupyter</a:t>
            </a:r>
            <a:r>
              <a:rPr lang="de-DE" u="sng" dirty="0"/>
              <a:t> Notebooks</a:t>
            </a:r>
            <a:endParaRPr lang="en-US" u="sng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975" y="331468"/>
            <a:ext cx="4964342" cy="3057746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4523510" y="3675994"/>
            <a:ext cx="341081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i="1" dirty="0"/>
              <a:t>https://jupyter-notebook-beginner-guide.readthedocs.io/en/latest/what_is_jupyter.html</a:t>
            </a:r>
          </a:p>
        </p:txBody>
      </p:sp>
      <p:sp>
        <p:nvSpPr>
          <p:cNvPr id="10" name="Inhaltsplatzhalter 3"/>
          <p:cNvSpPr txBox="1">
            <a:spLocks/>
          </p:cNvSpPr>
          <p:nvPr/>
        </p:nvSpPr>
        <p:spPr>
          <a:xfrm>
            <a:off x="257175" y="1117150"/>
            <a:ext cx="3882739" cy="2063895"/>
          </a:xfrm>
          <a:prstGeom prst="rect">
            <a:avLst/>
          </a:prstGeom>
        </p:spPr>
        <p:txBody>
          <a:bodyPr vert="horz" lIns="82918" tIns="41459" rIns="82918" bIns="41459"/>
          <a:lstStyle>
            <a:lvl1pPr marL="342876" indent="-342876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1800" b="1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742896" indent="-285729" algn="l" defTabSz="45716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2917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5" indent="-228583" algn="l" defTabSz="45716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52" indent="-228583" algn="l" defTabSz="457167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85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52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0" dirty="0"/>
              <a:t>“notebooks” = documents which contain both code and text elements (paragraph, equations, figures, links, etc…). </a:t>
            </a:r>
          </a:p>
          <a:p>
            <a:r>
              <a:rPr lang="en-US" sz="1400" b="0" dirty="0"/>
              <a:t>The </a:t>
            </a:r>
            <a:r>
              <a:rPr lang="en-US" sz="1400" b="0" dirty="0" err="1"/>
              <a:t>Jupyter</a:t>
            </a:r>
            <a:r>
              <a:rPr lang="en-US" sz="1400" b="0" dirty="0"/>
              <a:t> Notebook App is a server-client application that allows editing and running notebook documents via a web browser. </a:t>
            </a:r>
          </a:p>
          <a:p>
            <a:r>
              <a:rPr lang="de-DE" sz="1400" b="0" dirty="0"/>
              <a:t>Kernels: </a:t>
            </a:r>
            <a:r>
              <a:rPr lang="en-US" sz="1400" b="0" dirty="0"/>
              <a:t>A notebook kernel is a “computational engine” that executes the code contained in a Notebook document. </a:t>
            </a:r>
          </a:p>
          <a:p>
            <a:r>
              <a:rPr lang="en-US" sz="1400" b="0" dirty="0"/>
              <a:t>When you open a Notebook document, the associated kernel is automatically launched. When the notebook is executed (either cell-by-cell or with menu Cell -&gt; Run All), the kernel performs the computation and produces the results. </a:t>
            </a:r>
          </a:p>
        </p:txBody>
      </p:sp>
    </p:spTree>
    <p:extLst>
      <p:ext uri="{BB962C8B-B14F-4D97-AF65-F5344CB8AC3E}">
        <p14:creationId xmlns:p14="http://schemas.microsoft.com/office/powerpoint/2010/main" val="3156790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6"/>
            <a:ext cx="8155200" cy="3269317"/>
          </a:xfrm>
        </p:spPr>
        <p:txBody>
          <a:bodyPr/>
          <a:lstStyle/>
          <a:p>
            <a:r>
              <a:rPr lang="en-US" dirty="0"/>
              <a:t>variables</a:t>
            </a:r>
          </a:p>
          <a:p>
            <a:r>
              <a:rPr lang="en-US" dirty="0"/>
              <a:t>types (float, string, list, tuple, </a:t>
            </a:r>
            <a:r>
              <a:rPr lang="en-US" dirty="0" err="1"/>
              <a:t>dict</a:t>
            </a:r>
            <a:r>
              <a:rPr lang="en-US" dirty="0"/>
              <a:t>)</a:t>
            </a:r>
          </a:p>
          <a:p>
            <a:r>
              <a:rPr lang="en-US" dirty="0"/>
              <a:t>if-else</a:t>
            </a:r>
          </a:p>
          <a:p>
            <a:r>
              <a:rPr lang="en-US" dirty="0"/>
              <a:t>loops</a:t>
            </a:r>
          </a:p>
          <a:p>
            <a:r>
              <a:rPr lang="en-US" dirty="0"/>
              <a:t>functions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Reference Sheet: </a:t>
            </a:r>
            <a:r>
              <a:rPr lang="en-US" dirty="0">
                <a:hlinkClick r:id="rId2"/>
              </a:rPr>
              <a:t>https://ipgp.github.io/scientific_python_cheat_sheet/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Documentation: </a:t>
            </a:r>
            <a:r>
              <a:rPr lang="en-US" u="sng" dirty="0">
                <a:solidFill>
                  <a:schemeClr val="tx2">
                    <a:lumMod val="60000"/>
                    <a:lumOff val="40000"/>
                  </a:schemeClr>
                </a:solidFill>
                <a:hlinkClick r:id="rId3"/>
              </a:rPr>
              <a:t>https://docs.python.org/3.7/index.html</a:t>
            </a: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F67E0CC8-90C3-4E45-8591-B1391A70B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3384886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6"/>
            <a:ext cx="8155200" cy="3269317"/>
          </a:xfrm>
        </p:spPr>
        <p:txBody>
          <a:bodyPr/>
          <a:lstStyle/>
          <a:p>
            <a:r>
              <a:rPr lang="en-US" dirty="0"/>
              <a:t>variables</a:t>
            </a:r>
          </a:p>
          <a:p>
            <a:r>
              <a:rPr lang="en-US" dirty="0"/>
              <a:t>types (float, string, list, tuple, </a:t>
            </a:r>
            <a:r>
              <a:rPr lang="en-US" dirty="0" err="1"/>
              <a:t>dict</a:t>
            </a:r>
            <a:r>
              <a:rPr lang="en-US" dirty="0"/>
              <a:t>)</a:t>
            </a:r>
          </a:p>
          <a:p>
            <a:r>
              <a:rPr lang="en-US" dirty="0"/>
              <a:t>if-else</a:t>
            </a:r>
          </a:p>
          <a:p>
            <a:r>
              <a:rPr lang="en-US" dirty="0"/>
              <a:t>loops</a:t>
            </a:r>
          </a:p>
          <a:p>
            <a:r>
              <a:rPr lang="en-US" dirty="0"/>
              <a:t>functions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Reference Sheet: </a:t>
            </a:r>
            <a:r>
              <a:rPr lang="en-US" dirty="0">
                <a:hlinkClick r:id="rId2"/>
              </a:rPr>
              <a:t>https://ipgp.github.io/scientific_python_cheat_sheet/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Documentation: </a:t>
            </a:r>
            <a:r>
              <a:rPr lang="en-US" u="sng" dirty="0">
                <a:solidFill>
                  <a:schemeClr val="tx2">
                    <a:lumMod val="60000"/>
                    <a:lumOff val="40000"/>
                  </a:schemeClr>
                </a:solidFill>
                <a:hlinkClick r:id="rId3"/>
              </a:rPr>
              <a:t>https://docs.python.org/3.7/index.html</a:t>
            </a: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F67E0CC8-90C3-4E45-8591-B1391A70B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22123494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7"/>
            <a:ext cx="8155200" cy="202782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Types: </a:t>
            </a:r>
            <a:r>
              <a:rPr lang="en-US" u="sng" dirty="0"/>
              <a:t>“numeric” types</a:t>
            </a:r>
          </a:p>
          <a:p>
            <a:pPr marL="0" indent="0">
              <a:buNone/>
            </a:pPr>
            <a:endParaRPr lang="de-DE" dirty="0"/>
          </a:p>
          <a:p>
            <a:pPr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Integers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b="0" i="1" dirty="0" err="1">
                <a:sym typeface="Wingdings" panose="05000000000000000000" pitchFamily="2" charset="2"/>
              </a:rPr>
              <a:t>int</a:t>
            </a:r>
            <a:endParaRPr lang="de-DE" b="0" i="1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Floating </a:t>
            </a:r>
            <a:r>
              <a:rPr lang="de-DE" dirty="0" err="1">
                <a:sym typeface="Wingdings" panose="05000000000000000000" pitchFamily="2" charset="2"/>
              </a:rPr>
              <a:t>point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numbers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b="0" i="1" dirty="0" err="1">
                <a:sym typeface="Wingdings" panose="05000000000000000000" pitchFamily="2" charset="2"/>
              </a:rPr>
              <a:t>float</a:t>
            </a:r>
            <a:endParaRPr lang="de-DE" b="0" i="1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Complex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numbers</a:t>
            </a:r>
            <a:r>
              <a:rPr lang="de-DE" dirty="0">
                <a:sym typeface="Wingdings" panose="05000000000000000000" pitchFamily="2" charset="2"/>
              </a:rPr>
              <a:t> (</a:t>
            </a:r>
            <a:r>
              <a:rPr lang="de-DE" dirty="0" err="1">
                <a:sym typeface="Wingdings" panose="05000000000000000000" pitchFamily="2" charset="2"/>
              </a:rPr>
              <a:t>containing</a:t>
            </a:r>
            <a:r>
              <a:rPr lang="de-DE" dirty="0">
                <a:sym typeface="Wingdings" panose="05000000000000000000" pitchFamily="2" charset="2"/>
              </a:rPr>
              <a:t> a real </a:t>
            </a:r>
            <a:r>
              <a:rPr lang="de-DE" dirty="0" err="1">
                <a:sym typeface="Wingdings" panose="05000000000000000000" pitchFamily="2" charset="2"/>
              </a:rPr>
              <a:t>part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and</a:t>
            </a:r>
            <a:r>
              <a:rPr lang="de-DE" dirty="0">
                <a:sym typeface="Wingdings" panose="05000000000000000000" pitchFamily="2" charset="2"/>
              </a:rPr>
              <a:t> an </a:t>
            </a:r>
            <a:r>
              <a:rPr lang="de-DE" dirty="0" err="1">
                <a:sym typeface="Wingdings" panose="05000000000000000000" pitchFamily="2" charset="2"/>
              </a:rPr>
              <a:t>imaginary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part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which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each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are</a:t>
            </a:r>
            <a:r>
              <a:rPr lang="de-DE" dirty="0">
                <a:sym typeface="Wingdings" panose="05000000000000000000" pitchFamily="2" charset="2"/>
              </a:rPr>
              <a:t> a </a:t>
            </a:r>
            <a:r>
              <a:rPr lang="de-DE" dirty="0" err="1">
                <a:sym typeface="Wingdings" panose="05000000000000000000" pitchFamily="2" charset="2"/>
              </a:rPr>
              <a:t>floating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point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number</a:t>
            </a:r>
            <a:r>
              <a:rPr lang="de-DE" dirty="0">
                <a:sym typeface="Wingdings" panose="05000000000000000000" pitchFamily="2" charset="2"/>
              </a:rPr>
              <a:t>) </a:t>
            </a:r>
            <a:r>
              <a:rPr lang="de-DE" b="0" i="1" dirty="0" err="1">
                <a:sym typeface="Wingdings" panose="05000000000000000000" pitchFamily="2" charset="2"/>
              </a:rPr>
              <a:t>complex</a:t>
            </a:r>
            <a:endParaRPr lang="en-US" b="0" i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F67E0CC8-90C3-4E45-8591-B1391A70B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2521677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6"/>
            <a:ext cx="8155200" cy="287821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Types: </a:t>
            </a:r>
            <a:r>
              <a:rPr lang="en-US" u="sng" dirty="0"/>
              <a:t>strings</a:t>
            </a:r>
          </a:p>
          <a:p>
            <a:pPr marL="0" indent="0">
              <a:buNone/>
            </a:pPr>
            <a:endParaRPr lang="de-DE" dirty="0"/>
          </a:p>
          <a:p>
            <a:pPr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Textual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data</a:t>
            </a:r>
            <a:r>
              <a:rPr lang="de-DE" dirty="0">
                <a:sym typeface="Wingdings" panose="05000000000000000000" pitchFamily="2" charset="2"/>
              </a:rPr>
              <a:t> in Python </a:t>
            </a:r>
            <a:r>
              <a:rPr lang="de-DE" dirty="0" err="1">
                <a:sym typeface="Wingdings" panose="05000000000000000000" pitchFamily="2" charset="2"/>
              </a:rPr>
              <a:t>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handeled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with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b="0" i="1" dirty="0" err="1">
                <a:sym typeface="Wingdings" panose="05000000000000000000" pitchFamily="2" charset="2"/>
              </a:rPr>
              <a:t>str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objects</a:t>
            </a:r>
            <a:r>
              <a:rPr lang="de-DE" dirty="0">
                <a:sym typeface="Wingdings" panose="05000000000000000000" pitchFamily="2" charset="2"/>
              </a:rPr>
              <a:t>, or </a:t>
            </a:r>
            <a:r>
              <a:rPr lang="de-DE" b="0" i="1" dirty="0" err="1">
                <a:sym typeface="Wingdings" panose="05000000000000000000" pitchFamily="2" charset="2"/>
              </a:rPr>
              <a:t>strings</a:t>
            </a:r>
            <a:r>
              <a:rPr lang="de-DE" dirty="0">
                <a:sym typeface="Wingdings" panose="05000000000000000000" pitchFamily="2" charset="2"/>
              </a:rPr>
              <a:t>. Strings </a:t>
            </a:r>
            <a:r>
              <a:rPr lang="de-DE" dirty="0" err="1">
                <a:sym typeface="Wingdings" panose="05000000000000000000" pitchFamily="2" charset="2"/>
              </a:rPr>
              <a:t>are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immutable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sequences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Unicode </a:t>
            </a:r>
            <a:r>
              <a:rPr lang="de-DE" dirty="0" err="1">
                <a:sym typeface="Wingdings" panose="05000000000000000000" pitchFamily="2" charset="2"/>
              </a:rPr>
              <a:t>code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points</a:t>
            </a:r>
            <a:r>
              <a:rPr lang="de-DE" dirty="0">
                <a:sym typeface="Wingdings" panose="05000000000000000000" pitchFamily="2" charset="2"/>
              </a:rPr>
              <a:t>. String </a:t>
            </a:r>
            <a:r>
              <a:rPr lang="de-DE" dirty="0" err="1">
                <a:sym typeface="Wingdings" panose="05000000000000000000" pitchFamily="2" charset="2"/>
              </a:rPr>
              <a:t>literals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are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written</a:t>
            </a:r>
            <a:r>
              <a:rPr lang="de-DE" dirty="0">
                <a:sym typeface="Wingdings" panose="05000000000000000000" pitchFamily="2" charset="2"/>
              </a:rPr>
              <a:t> in a </a:t>
            </a:r>
            <a:r>
              <a:rPr lang="de-DE" dirty="0" err="1">
                <a:sym typeface="Wingdings" panose="05000000000000000000" pitchFamily="2" charset="2"/>
              </a:rPr>
              <a:t>variety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ways</a:t>
            </a:r>
            <a:r>
              <a:rPr lang="de-DE" dirty="0">
                <a:sym typeface="Wingdings" panose="05000000000000000000" pitchFamily="2" charset="2"/>
              </a:rPr>
              <a:t>:</a:t>
            </a:r>
          </a:p>
          <a:p>
            <a:pPr lvl="1">
              <a:buFont typeface="Wingdings" panose="05000000000000000000" pitchFamily="2" charset="2"/>
              <a:buChar char="à"/>
            </a:pPr>
            <a:endParaRPr lang="de-DE" b="0" i="1" dirty="0"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à"/>
            </a:pPr>
            <a:r>
              <a:rPr lang="de-DE" b="0" i="1" dirty="0">
                <a:sym typeface="Wingdings" panose="05000000000000000000" pitchFamily="2" charset="2"/>
              </a:rPr>
              <a:t>    Single </a:t>
            </a:r>
            <a:r>
              <a:rPr lang="de-DE" b="0" i="1" dirty="0" err="1">
                <a:sym typeface="Wingdings" panose="05000000000000000000" pitchFamily="2" charset="2"/>
              </a:rPr>
              <a:t>quotes</a:t>
            </a:r>
            <a:r>
              <a:rPr lang="de-DE" b="0" i="1" dirty="0">
                <a:sym typeface="Wingdings" panose="05000000000000000000" pitchFamily="2" charset="2"/>
              </a:rPr>
              <a:t>: '</a:t>
            </a:r>
            <a:r>
              <a:rPr lang="de-DE" b="0" i="1" dirty="0" err="1">
                <a:sym typeface="Wingdings" panose="05000000000000000000" pitchFamily="2" charset="2"/>
              </a:rPr>
              <a:t>allows</a:t>
            </a:r>
            <a:r>
              <a:rPr lang="de-DE" b="0" i="1" dirty="0">
                <a:sym typeface="Wingdings" panose="05000000000000000000" pitchFamily="2" charset="2"/>
              </a:rPr>
              <a:t> </a:t>
            </a:r>
            <a:r>
              <a:rPr lang="de-DE" b="0" i="1" dirty="0" err="1">
                <a:sym typeface="Wingdings" panose="05000000000000000000" pitchFamily="2" charset="2"/>
              </a:rPr>
              <a:t>embedded</a:t>
            </a:r>
            <a:r>
              <a:rPr lang="de-DE" b="0" i="1" dirty="0">
                <a:sym typeface="Wingdings" panose="05000000000000000000" pitchFamily="2" charset="2"/>
              </a:rPr>
              <a:t> "double" </a:t>
            </a:r>
            <a:r>
              <a:rPr lang="de-DE" b="0" i="1" dirty="0" err="1">
                <a:sym typeface="Wingdings" panose="05000000000000000000" pitchFamily="2" charset="2"/>
              </a:rPr>
              <a:t>quotes</a:t>
            </a:r>
            <a:r>
              <a:rPr lang="de-DE" b="0" i="1" dirty="0">
                <a:sym typeface="Wingdings" panose="05000000000000000000" pitchFamily="2" charset="2"/>
              </a:rPr>
              <a:t>'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b="0" i="1" dirty="0">
                <a:sym typeface="Wingdings" panose="05000000000000000000" pitchFamily="2" charset="2"/>
              </a:rPr>
              <a:t>    Double </a:t>
            </a:r>
            <a:r>
              <a:rPr lang="de-DE" b="0" i="1" dirty="0" err="1">
                <a:sym typeface="Wingdings" panose="05000000000000000000" pitchFamily="2" charset="2"/>
              </a:rPr>
              <a:t>quotes</a:t>
            </a:r>
            <a:r>
              <a:rPr lang="de-DE" b="0" i="1" dirty="0">
                <a:sym typeface="Wingdings" panose="05000000000000000000" pitchFamily="2" charset="2"/>
              </a:rPr>
              <a:t>: "</a:t>
            </a:r>
            <a:r>
              <a:rPr lang="de-DE" b="0" i="1" dirty="0" err="1">
                <a:sym typeface="Wingdings" panose="05000000000000000000" pitchFamily="2" charset="2"/>
              </a:rPr>
              <a:t>allows</a:t>
            </a:r>
            <a:r>
              <a:rPr lang="de-DE" b="0" i="1" dirty="0">
                <a:sym typeface="Wingdings" panose="05000000000000000000" pitchFamily="2" charset="2"/>
              </a:rPr>
              <a:t> </a:t>
            </a:r>
            <a:r>
              <a:rPr lang="de-DE" b="0" i="1" dirty="0" err="1">
                <a:sym typeface="Wingdings" panose="05000000000000000000" pitchFamily="2" charset="2"/>
              </a:rPr>
              <a:t>embedded</a:t>
            </a:r>
            <a:r>
              <a:rPr lang="de-DE" b="0" i="1" dirty="0">
                <a:sym typeface="Wingdings" panose="05000000000000000000" pitchFamily="2" charset="2"/>
              </a:rPr>
              <a:t> '</a:t>
            </a:r>
            <a:r>
              <a:rPr lang="de-DE" b="0" i="1" dirty="0" err="1">
                <a:sym typeface="Wingdings" panose="05000000000000000000" pitchFamily="2" charset="2"/>
              </a:rPr>
              <a:t>single</a:t>
            </a:r>
            <a:r>
              <a:rPr lang="de-DE" b="0" i="1" dirty="0">
                <a:sym typeface="Wingdings" panose="05000000000000000000" pitchFamily="2" charset="2"/>
              </a:rPr>
              <a:t>' </a:t>
            </a:r>
            <a:r>
              <a:rPr lang="de-DE" b="0" i="1" dirty="0" err="1">
                <a:sym typeface="Wingdings" panose="05000000000000000000" pitchFamily="2" charset="2"/>
              </a:rPr>
              <a:t>quotes</a:t>
            </a:r>
            <a:r>
              <a:rPr lang="de-DE" b="0" i="1" dirty="0">
                <a:sym typeface="Wingdings" panose="05000000000000000000" pitchFamily="2" charset="2"/>
              </a:rPr>
              <a:t>".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b="0" i="1" dirty="0">
                <a:sym typeface="Wingdings" panose="05000000000000000000" pitchFamily="2" charset="2"/>
              </a:rPr>
              <a:t>    Triple </a:t>
            </a:r>
            <a:r>
              <a:rPr lang="de-DE" b="0" i="1" dirty="0" err="1">
                <a:sym typeface="Wingdings" panose="05000000000000000000" pitchFamily="2" charset="2"/>
              </a:rPr>
              <a:t>quoted</a:t>
            </a:r>
            <a:r>
              <a:rPr lang="de-DE" b="0" i="1" dirty="0">
                <a:sym typeface="Wingdings" panose="05000000000000000000" pitchFamily="2" charset="2"/>
              </a:rPr>
              <a:t>: '''</a:t>
            </a:r>
            <a:r>
              <a:rPr lang="de-DE" b="0" i="1" dirty="0" err="1">
                <a:sym typeface="Wingdings" panose="05000000000000000000" pitchFamily="2" charset="2"/>
              </a:rPr>
              <a:t>Three</a:t>
            </a:r>
            <a:r>
              <a:rPr lang="de-DE" b="0" i="1" dirty="0">
                <a:sym typeface="Wingdings" panose="05000000000000000000" pitchFamily="2" charset="2"/>
              </a:rPr>
              <a:t> </a:t>
            </a:r>
            <a:r>
              <a:rPr lang="de-DE" b="0" i="1" dirty="0" err="1">
                <a:sym typeface="Wingdings" panose="05000000000000000000" pitchFamily="2" charset="2"/>
              </a:rPr>
              <a:t>single</a:t>
            </a:r>
            <a:r>
              <a:rPr lang="de-DE" b="0" i="1" dirty="0">
                <a:sym typeface="Wingdings" panose="05000000000000000000" pitchFamily="2" charset="2"/>
              </a:rPr>
              <a:t> </a:t>
            </a:r>
            <a:r>
              <a:rPr lang="de-DE" b="0" i="1" dirty="0" err="1">
                <a:sym typeface="Wingdings" panose="05000000000000000000" pitchFamily="2" charset="2"/>
              </a:rPr>
              <a:t>quotes</a:t>
            </a:r>
            <a:r>
              <a:rPr lang="de-DE" b="0" i="1" dirty="0">
                <a:sym typeface="Wingdings" panose="05000000000000000000" pitchFamily="2" charset="2"/>
              </a:rPr>
              <a:t>''', """</a:t>
            </a:r>
            <a:r>
              <a:rPr lang="de-DE" b="0" i="1" dirty="0" err="1">
                <a:sym typeface="Wingdings" panose="05000000000000000000" pitchFamily="2" charset="2"/>
              </a:rPr>
              <a:t>Three</a:t>
            </a:r>
            <a:r>
              <a:rPr lang="de-DE" b="0" i="1" dirty="0">
                <a:sym typeface="Wingdings" panose="05000000000000000000" pitchFamily="2" charset="2"/>
              </a:rPr>
              <a:t> double </a:t>
            </a:r>
            <a:r>
              <a:rPr lang="de-DE" b="0" i="1" dirty="0" err="1">
                <a:sym typeface="Wingdings" panose="05000000000000000000" pitchFamily="2" charset="2"/>
              </a:rPr>
              <a:t>quotes</a:t>
            </a:r>
            <a:r>
              <a:rPr lang="de-DE" b="0" i="1" dirty="0">
                <a:sym typeface="Wingdings" panose="05000000000000000000" pitchFamily="2" charset="2"/>
              </a:rPr>
              <a:t>""„</a:t>
            </a:r>
          </a:p>
          <a:p>
            <a:pPr lvl="1">
              <a:buFont typeface="Wingdings" panose="05000000000000000000" pitchFamily="2" charset="2"/>
              <a:buChar char="à"/>
            </a:pPr>
            <a:endParaRPr lang="de-DE" b="0" i="1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„f </a:t>
            </a:r>
            <a:r>
              <a:rPr lang="de-DE" dirty="0" err="1">
                <a:sym typeface="Wingdings" panose="05000000000000000000" pitchFamily="2" charset="2"/>
              </a:rPr>
              <a:t>strings</a:t>
            </a:r>
            <a:r>
              <a:rPr lang="de-DE" dirty="0">
                <a:sym typeface="Wingdings" panose="05000000000000000000" pitchFamily="2" charset="2"/>
              </a:rPr>
              <a:t>“</a:t>
            </a:r>
          </a:p>
          <a:p>
            <a:pPr>
              <a:buFont typeface="Wingdings" panose="05000000000000000000" pitchFamily="2" charset="2"/>
              <a:buChar char="à"/>
            </a:pPr>
            <a:endParaRPr lang="de-DE" b="0" u="sng" dirty="0">
              <a:solidFill>
                <a:schemeClr val="tx2">
                  <a:lumMod val="60000"/>
                  <a:lumOff val="40000"/>
                </a:schemeClr>
              </a:solidFill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F67E0CC8-90C3-4E45-8591-B1391A70B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793" y="3989542"/>
            <a:ext cx="4457700" cy="466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885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6"/>
            <a:ext cx="8155200" cy="287821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Types: </a:t>
            </a:r>
            <a:r>
              <a:rPr lang="en-US" u="sng" dirty="0"/>
              <a:t>lists, tuples, dictionaries</a:t>
            </a:r>
          </a:p>
          <a:p>
            <a:pPr marL="0" indent="0">
              <a:buNone/>
            </a:pPr>
            <a:endParaRPr lang="en-US" u="sng" dirty="0"/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Lists [a, b, c]</a:t>
            </a:r>
          </a:p>
          <a:p>
            <a:pPr>
              <a:buFont typeface="Wingdings" panose="05000000000000000000" pitchFamily="2" charset="2"/>
              <a:buChar char="à"/>
            </a:pPr>
            <a:endParaRPr lang="de-DE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Tuples</a:t>
            </a:r>
            <a:r>
              <a:rPr lang="de-DE" dirty="0">
                <a:sym typeface="Wingdings" panose="05000000000000000000" pitchFamily="2" charset="2"/>
              </a:rPr>
              <a:t> (a, b, c)</a:t>
            </a:r>
          </a:p>
          <a:p>
            <a:pPr>
              <a:buFont typeface="Wingdings" panose="05000000000000000000" pitchFamily="2" charset="2"/>
              <a:buChar char="à"/>
            </a:pPr>
            <a:endParaRPr lang="de-DE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Dictionaries</a:t>
            </a:r>
            <a:r>
              <a:rPr lang="de-DE" dirty="0">
                <a:sym typeface="Wingdings" panose="05000000000000000000" pitchFamily="2" charset="2"/>
              </a:rPr>
              <a:t> {‘a‘: a, ‘b‘: b‚ ‘c‘: c}</a:t>
            </a:r>
            <a:endParaRPr lang="de-DE" dirty="0"/>
          </a:p>
          <a:p>
            <a:pPr>
              <a:buFont typeface="Wingdings" panose="05000000000000000000" pitchFamily="2" charset="2"/>
              <a:buChar char="à"/>
            </a:pPr>
            <a:endParaRPr lang="de-DE" b="0" u="sng" dirty="0">
              <a:solidFill>
                <a:schemeClr val="tx2">
                  <a:lumMod val="60000"/>
                  <a:lumOff val="40000"/>
                </a:schemeClr>
              </a:solidFill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F67E0CC8-90C3-4E45-8591-B1391A70B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19496322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7"/>
            <a:ext cx="8155200" cy="372114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Indexing/ </a:t>
            </a:r>
            <a:r>
              <a:rPr lang="en-US" u="sng" dirty="0" err="1"/>
              <a:t>subsetting</a:t>
            </a:r>
            <a:endParaRPr lang="en-US" u="sng" dirty="0"/>
          </a:p>
          <a:p>
            <a:pPr marL="0" indent="0">
              <a:buNone/>
            </a:pPr>
            <a:endParaRPr lang="de-DE" dirty="0"/>
          </a:p>
          <a:p>
            <a:pPr>
              <a:buFont typeface="Wingdings" panose="05000000000000000000" pitchFamily="2" charset="2"/>
              <a:buChar char="à"/>
            </a:pPr>
            <a:endParaRPr lang="de-DE" b="0" u="sng" dirty="0">
              <a:solidFill>
                <a:schemeClr val="tx2">
                  <a:lumMod val="60000"/>
                  <a:lumOff val="40000"/>
                </a:schemeClr>
              </a:solidFill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Zero-</a:t>
            </a:r>
            <a:r>
              <a:rPr lang="de-DE" dirty="0" err="1"/>
              <a:t>based</a:t>
            </a:r>
            <a:endParaRPr lang="de-DE" dirty="0"/>
          </a:p>
          <a:p>
            <a:r>
              <a:rPr lang="de-DE" dirty="0"/>
              <a:t>Python </a:t>
            </a:r>
            <a:r>
              <a:rPr lang="de-DE" dirty="0" err="1"/>
              <a:t>allows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list</a:t>
            </a:r>
            <a:r>
              <a:rPr lang="de-DE" dirty="0"/>
              <a:t> (</a:t>
            </a:r>
            <a:r>
              <a:rPr lang="de-DE" dirty="0" err="1"/>
              <a:t>index</a:t>
            </a:r>
            <a:r>
              <a:rPr lang="de-DE" dirty="0"/>
              <a:t> -1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last </a:t>
            </a:r>
            <a:r>
              <a:rPr lang="de-DE" dirty="0" err="1"/>
              <a:t>element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F67E0CC8-90C3-4E45-8591-B1391A70B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72" y="1799082"/>
            <a:ext cx="3124200" cy="22860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1453896" y="19493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0</a:t>
            </a:r>
            <a:endParaRPr lang="en-US" dirty="0"/>
          </a:p>
        </p:txBody>
      </p:sp>
      <p:sp>
        <p:nvSpPr>
          <p:cNvPr id="9" name="Textfeld 8"/>
          <p:cNvSpPr txBox="1"/>
          <p:nvPr/>
        </p:nvSpPr>
        <p:spPr>
          <a:xfrm>
            <a:off x="1907982" y="19815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</a:t>
            </a:r>
            <a:endParaRPr lang="en-US" dirty="0"/>
          </a:p>
        </p:txBody>
      </p:sp>
      <p:sp>
        <p:nvSpPr>
          <p:cNvPr id="10" name="Textfeld 9"/>
          <p:cNvSpPr txBox="1"/>
          <p:nvPr/>
        </p:nvSpPr>
        <p:spPr>
          <a:xfrm>
            <a:off x="2209668" y="19815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</a:t>
            </a:r>
            <a:endParaRPr lang="en-US" dirty="0"/>
          </a:p>
        </p:txBody>
      </p:sp>
      <p:sp>
        <p:nvSpPr>
          <p:cNvPr id="11" name="Textfeld 10"/>
          <p:cNvSpPr txBox="1"/>
          <p:nvPr/>
        </p:nvSpPr>
        <p:spPr>
          <a:xfrm>
            <a:off x="2505192" y="19815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3</a:t>
            </a:r>
            <a:endParaRPr lang="en-US" dirty="0"/>
          </a:p>
        </p:txBody>
      </p:sp>
      <p:sp>
        <p:nvSpPr>
          <p:cNvPr id="12" name="Textfeld 11"/>
          <p:cNvSpPr txBox="1"/>
          <p:nvPr/>
        </p:nvSpPr>
        <p:spPr>
          <a:xfrm>
            <a:off x="3038476" y="19954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4</a:t>
            </a:r>
            <a:endParaRPr lang="en-US" dirty="0"/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11" y="2468894"/>
            <a:ext cx="1724025" cy="295275"/>
          </a:xfrm>
          <a:prstGeom prst="rect">
            <a:avLst/>
          </a:prstGeom>
        </p:spPr>
      </p:pic>
      <p:cxnSp>
        <p:nvCxnSpPr>
          <p:cNvPr id="15" name="Gerade Verbindung mit Pfeil 14"/>
          <p:cNvCxnSpPr/>
          <p:nvPr/>
        </p:nvCxnSpPr>
        <p:spPr>
          <a:xfrm flipV="1">
            <a:off x="1453896" y="2688336"/>
            <a:ext cx="64008" cy="2377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>
          <a:xfrm flipH="1" flipV="1">
            <a:off x="1819656" y="2688336"/>
            <a:ext cx="274980" cy="2377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feld 17"/>
          <p:cNvSpPr txBox="1"/>
          <p:nvPr/>
        </p:nvSpPr>
        <p:spPr>
          <a:xfrm>
            <a:off x="1055086" y="2861053"/>
            <a:ext cx="9364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 err="1">
                <a:solidFill>
                  <a:schemeClr val="accent1"/>
                </a:solidFill>
              </a:rPr>
              <a:t>start</a:t>
            </a:r>
            <a:endParaRPr lang="de-DE" sz="1400" b="1" dirty="0">
              <a:solidFill>
                <a:schemeClr val="accent1"/>
              </a:solidFill>
            </a:endParaRPr>
          </a:p>
          <a:p>
            <a:r>
              <a:rPr lang="de-DE" sz="1400" b="1" dirty="0">
                <a:solidFill>
                  <a:schemeClr val="accent1"/>
                </a:solidFill>
              </a:rPr>
              <a:t>(</a:t>
            </a:r>
            <a:r>
              <a:rPr lang="de-DE" sz="1400" b="1" dirty="0" err="1">
                <a:solidFill>
                  <a:schemeClr val="accent1"/>
                </a:solidFill>
              </a:rPr>
              <a:t>included</a:t>
            </a:r>
            <a:r>
              <a:rPr lang="de-DE" sz="1400" b="1" dirty="0">
                <a:solidFill>
                  <a:schemeClr val="accent1"/>
                </a:solidFill>
              </a:rPr>
              <a:t>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2046302" y="2799165"/>
            <a:ext cx="12314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b="1" dirty="0" err="1">
                <a:solidFill>
                  <a:schemeClr val="accent1"/>
                </a:solidFill>
              </a:rPr>
              <a:t>stop</a:t>
            </a:r>
            <a:endParaRPr lang="de-DE" sz="1400" b="1" dirty="0">
              <a:solidFill>
                <a:schemeClr val="accent1"/>
              </a:solidFill>
            </a:endParaRPr>
          </a:p>
          <a:p>
            <a:r>
              <a:rPr lang="de-DE" sz="1400" b="1" dirty="0">
                <a:solidFill>
                  <a:schemeClr val="accent1"/>
                </a:solidFill>
              </a:rPr>
              <a:t>(not </a:t>
            </a:r>
            <a:r>
              <a:rPr lang="de-DE" sz="1400" b="1" dirty="0" err="1">
                <a:solidFill>
                  <a:schemeClr val="accent1"/>
                </a:solidFill>
              </a:rPr>
              <a:t>included</a:t>
            </a:r>
            <a:r>
              <a:rPr lang="de-DE" sz="1400" b="1" dirty="0">
                <a:solidFill>
                  <a:schemeClr val="accent1"/>
                </a:solidFill>
              </a:rPr>
              <a:t>)</a:t>
            </a:r>
            <a:endParaRPr lang="en-US" sz="1400" b="1" dirty="0">
              <a:solidFill>
                <a:schemeClr val="accent1"/>
              </a:solidFill>
            </a:endParaRPr>
          </a:p>
        </p:txBody>
      </p:sp>
      <p:pic>
        <p:nvPicPr>
          <p:cNvPr id="20" name="Grafik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9130" y="2626056"/>
            <a:ext cx="1352550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03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6"/>
            <a:ext cx="8155200" cy="2521603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Truth value testing</a:t>
            </a:r>
          </a:p>
          <a:p>
            <a:pPr marL="0" indent="0">
              <a:buNone/>
            </a:pPr>
            <a:endParaRPr lang="de-DE" dirty="0"/>
          </a:p>
          <a:p>
            <a:pPr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Any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object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can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be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tested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for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truth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value</a:t>
            </a:r>
            <a:endParaRPr lang="de-DE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By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default</a:t>
            </a:r>
            <a:r>
              <a:rPr lang="de-DE" dirty="0">
                <a:sym typeface="Wingdings" panose="05000000000000000000" pitchFamily="2" charset="2"/>
              </a:rPr>
              <a:t>, an </a:t>
            </a:r>
            <a:r>
              <a:rPr lang="de-DE" dirty="0" err="1">
                <a:sym typeface="Wingdings" panose="05000000000000000000" pitchFamily="2" charset="2"/>
              </a:rPr>
              <a:t>object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considered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true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unless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its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class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defines</a:t>
            </a:r>
            <a:r>
              <a:rPr lang="de-DE" dirty="0">
                <a:sym typeface="Wingdings" panose="05000000000000000000" pitchFamily="2" charset="2"/>
              </a:rPr>
              <a:t> a </a:t>
            </a:r>
            <a:r>
              <a:rPr lang="de-DE" dirty="0" err="1">
                <a:sym typeface="Wingdings" panose="05000000000000000000" pitchFamily="2" charset="2"/>
              </a:rPr>
              <a:t>method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that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returns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False</a:t>
            </a:r>
            <a:r>
              <a:rPr lang="de-DE" dirty="0">
                <a:sym typeface="Wingdings" panose="05000000000000000000" pitchFamily="2" charset="2"/>
              </a:rPr>
              <a:t>, e.g.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None </a:t>
            </a:r>
            <a:r>
              <a:rPr lang="de-DE" dirty="0" err="1">
                <a:sym typeface="Wingdings" panose="05000000000000000000" pitchFamily="2" charset="2"/>
              </a:rPr>
              <a:t>and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False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Zero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any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numeric</a:t>
            </a:r>
            <a:r>
              <a:rPr lang="de-DE" dirty="0">
                <a:sym typeface="Wingdings" panose="05000000000000000000" pitchFamily="2" charset="2"/>
              </a:rPr>
              <a:t> type (0, 0.0, 0j, …)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Empty </a:t>
            </a:r>
            <a:r>
              <a:rPr lang="de-DE" dirty="0" err="1">
                <a:sym typeface="Wingdings" panose="05000000000000000000" pitchFamily="2" charset="2"/>
              </a:rPr>
              <a:t>sequences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and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collections</a:t>
            </a:r>
            <a:r>
              <a:rPr lang="de-DE" dirty="0">
                <a:sym typeface="Wingdings" panose="05000000000000000000" pitchFamily="2" charset="2"/>
              </a:rPr>
              <a:t> [], {}, (), ‘ ‘</a:t>
            </a:r>
            <a:endParaRPr lang="en-US" dirty="0"/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F67E0CC8-90C3-4E45-8591-B1391A70B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1434048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ctrTitle"/>
          </p:nvPr>
        </p:nvSpPr>
        <p:spPr bwMode="auto">
          <a:xfrm>
            <a:off x="295275" y="2079625"/>
            <a:ext cx="8093075" cy="14859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r>
              <a:rPr lang="en-US" dirty="0"/>
              <a:t>Part 0: Installation &amp; Introduction</a:t>
            </a:r>
            <a:endParaRPr lang="de-DE" altLang="de-DE" sz="28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411" name="Untertitel 2"/>
          <p:cNvSpPr>
            <a:spLocks noGrp="1"/>
          </p:cNvSpPr>
          <p:nvPr>
            <p:ph type="subTitle" idx="1"/>
          </p:nvPr>
        </p:nvSpPr>
        <p:spPr>
          <a:xfrm>
            <a:off x="295275" y="1606550"/>
            <a:ext cx="6400800" cy="473075"/>
          </a:xfrm>
        </p:spPr>
        <p:txBody>
          <a:bodyPr/>
          <a:lstStyle/>
          <a:p>
            <a:r>
              <a:rPr lang="en-US" dirty="0"/>
              <a:t>Python Beginners-Course</a:t>
            </a:r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Bild 3">
            <a:extLst>
              <a:ext uri="{FF2B5EF4-FFF2-40B4-BE49-F238E27FC236}">
                <a16:creationId xmlns:a16="http://schemas.microsoft.com/office/drawing/2014/main" id="{5853BC8F-579B-3646-9E48-542ACF794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075" y="591244"/>
            <a:ext cx="1821564" cy="640268"/>
          </a:xfrm>
          <a:prstGeom prst="rect">
            <a:avLst/>
          </a:prstGeom>
        </p:spPr>
      </p:pic>
      <p:pic>
        <p:nvPicPr>
          <p:cNvPr id="6" name="Grafik 2">
            <a:extLst>
              <a:ext uri="{FF2B5EF4-FFF2-40B4-BE49-F238E27FC236}">
                <a16:creationId xmlns:a16="http://schemas.microsoft.com/office/drawing/2014/main" id="{BFB0E75A-CB65-3D4E-B568-DF9EAD088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211" y="251709"/>
            <a:ext cx="976767" cy="124503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6F70A8A-874F-7941-A0AE-017331957F6A}"/>
              </a:ext>
            </a:extLst>
          </p:cNvPr>
          <p:cNvSpPr/>
          <p:nvPr/>
        </p:nvSpPr>
        <p:spPr>
          <a:xfrm>
            <a:off x="295275" y="3521790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/>
              <a:t>Martin Radenz (</a:t>
            </a:r>
            <a:r>
              <a:rPr lang="de-DE" sz="1600" dirty="0" err="1"/>
              <a:t>radenz@tropos.de</a:t>
            </a:r>
            <a:r>
              <a:rPr lang="de-DE" sz="1600" dirty="0"/>
              <a:t>) </a:t>
            </a:r>
          </a:p>
          <a:p>
            <a:r>
              <a:rPr lang="de-DE" sz="1600" dirty="0">
                <a:solidFill>
                  <a:srgbClr val="000000"/>
                </a:solidFill>
              </a:rPr>
              <a:t>Willi Schimmel (</a:t>
            </a:r>
            <a:r>
              <a:rPr lang="de-DE" sz="1600" dirty="0" err="1">
                <a:solidFill>
                  <a:srgbClr val="000000"/>
                </a:solidFill>
              </a:rPr>
              <a:t>willi.schimmel@uni-leipzig.de</a:t>
            </a:r>
            <a:r>
              <a:rPr lang="de-DE" sz="1600" dirty="0">
                <a:solidFill>
                  <a:srgbClr val="000000"/>
                </a:solidFill>
              </a:rPr>
              <a:t>) </a:t>
            </a:r>
          </a:p>
          <a:p>
            <a:r>
              <a:rPr lang="de-DE" sz="1600" dirty="0">
                <a:solidFill>
                  <a:srgbClr val="000000"/>
                </a:solidFill>
              </a:rPr>
              <a:t>Teresa Vogl (</a:t>
            </a:r>
            <a:r>
              <a:rPr lang="de-DE" sz="1600" dirty="0" err="1">
                <a:solidFill>
                  <a:srgbClr val="000000"/>
                </a:solidFill>
              </a:rPr>
              <a:t>teresa.vogl@uni-leipzig.de</a:t>
            </a:r>
            <a:r>
              <a:rPr lang="de-DE" sz="1600" dirty="0">
                <a:solidFill>
                  <a:srgbClr val="000000"/>
                </a:solidFill>
              </a:rPr>
              <a:t>) </a:t>
            </a:r>
          </a:p>
          <a:p>
            <a:endParaRPr lang="de-DE" sz="1600" dirty="0"/>
          </a:p>
          <a:p>
            <a:endParaRPr lang="de-DE" sz="1600" dirty="0"/>
          </a:p>
          <a:p>
            <a:r>
              <a:rPr lang="de-DE" sz="1600" dirty="0"/>
              <a:t>LIM, 05. </a:t>
            </a:r>
            <a:r>
              <a:rPr lang="de-DE" sz="1600" dirty="0" err="1"/>
              <a:t>October</a:t>
            </a:r>
            <a:r>
              <a:rPr lang="de-DE" sz="1600" dirty="0"/>
              <a:t> 2020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F4E99E-9D8D-AA4F-8F93-D3F5720299C2}"/>
              </a:ext>
            </a:extLst>
          </p:cNvPr>
          <p:cNvSpPr txBox="1"/>
          <p:nvPr/>
        </p:nvSpPr>
        <p:spPr>
          <a:xfrm>
            <a:off x="1054902" y="2777422"/>
            <a:ext cx="6252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Recommended Video:	</a:t>
            </a:r>
            <a:r>
              <a:rPr lang="en-GB" sz="1600" dirty="0">
                <a:hlinkClick r:id="rId4"/>
              </a:rPr>
              <a:t>https://www.youtube.com/watch?v=Z1Yd7upQsXY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141978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6"/>
            <a:ext cx="8155200" cy="2521603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If/ else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Conditions</a:t>
            </a:r>
            <a:r>
              <a:rPr lang="de-DE" dirty="0">
                <a:sym typeface="Wingdings" panose="05000000000000000000" pitchFamily="2" charset="2"/>
              </a:rPr>
              <a:t> :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Equals</a:t>
            </a:r>
            <a:r>
              <a:rPr lang="de-DE" dirty="0">
                <a:sym typeface="Wingdings" panose="05000000000000000000" pitchFamily="2" charset="2"/>
              </a:rPr>
              <a:t> a == b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Not </a:t>
            </a:r>
            <a:r>
              <a:rPr lang="de-DE" dirty="0" err="1">
                <a:sym typeface="Wingdings" panose="05000000000000000000" pitchFamily="2" charset="2"/>
              </a:rPr>
              <a:t>equals</a:t>
            </a:r>
            <a:r>
              <a:rPr lang="de-DE" dirty="0">
                <a:sym typeface="Wingdings" panose="05000000000000000000" pitchFamily="2" charset="2"/>
              </a:rPr>
              <a:t> a != b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Less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than</a:t>
            </a:r>
            <a:r>
              <a:rPr lang="de-DE" dirty="0">
                <a:sym typeface="Wingdings" panose="05000000000000000000" pitchFamily="2" charset="2"/>
              </a:rPr>
              <a:t> a &lt; b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Less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than</a:t>
            </a:r>
            <a:r>
              <a:rPr lang="de-DE" dirty="0">
                <a:sym typeface="Wingdings" panose="05000000000000000000" pitchFamily="2" charset="2"/>
              </a:rPr>
              <a:t> or </a:t>
            </a:r>
            <a:r>
              <a:rPr lang="de-DE" dirty="0" err="1">
                <a:sym typeface="Wingdings" panose="05000000000000000000" pitchFamily="2" charset="2"/>
              </a:rPr>
              <a:t>equal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a &lt;= b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Greater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than</a:t>
            </a:r>
            <a:r>
              <a:rPr lang="de-DE" dirty="0">
                <a:sym typeface="Wingdings" panose="05000000000000000000" pitchFamily="2" charset="2"/>
              </a:rPr>
              <a:t> a &gt; b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Greater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than</a:t>
            </a:r>
            <a:r>
              <a:rPr lang="de-DE" dirty="0">
                <a:sym typeface="Wingdings" panose="05000000000000000000" pitchFamily="2" charset="2"/>
              </a:rPr>
              <a:t> or </a:t>
            </a:r>
            <a:r>
              <a:rPr lang="de-DE" dirty="0" err="1">
                <a:sym typeface="Wingdings" panose="05000000000000000000" pitchFamily="2" charset="2"/>
              </a:rPr>
              <a:t>equal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a &gt;= b</a:t>
            </a:r>
          </a:p>
          <a:p>
            <a:pPr lvl="1">
              <a:buFont typeface="Wingdings" panose="05000000000000000000" pitchFamily="2" charset="2"/>
              <a:buChar char="à"/>
            </a:pPr>
            <a:endParaRPr lang="de-DE" dirty="0">
              <a:sym typeface="Wingdings" panose="05000000000000000000" pitchFamily="2" charset="2"/>
            </a:endParaRPr>
          </a:p>
          <a:p>
            <a:pPr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These </a:t>
            </a:r>
            <a:r>
              <a:rPr lang="de-DE" dirty="0" err="1">
                <a:sym typeface="Wingdings" panose="05000000000000000000" pitchFamily="2" charset="2"/>
              </a:rPr>
              <a:t>conditions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can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be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used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by</a:t>
            </a:r>
            <a:r>
              <a:rPr lang="de-DE" dirty="0">
                <a:sym typeface="Wingdings" panose="05000000000000000000" pitchFamily="2" charset="2"/>
              </a:rPr>
              <a:t> „</a:t>
            </a:r>
            <a:r>
              <a:rPr lang="de-DE" dirty="0" err="1">
                <a:sym typeface="Wingdings" panose="05000000000000000000" pitchFamily="2" charset="2"/>
              </a:rPr>
              <a:t>if</a:t>
            </a:r>
            <a:r>
              <a:rPr lang="de-DE" dirty="0">
                <a:sym typeface="Wingdings" panose="05000000000000000000" pitchFamily="2" charset="2"/>
              </a:rPr>
              <a:t>“ </a:t>
            </a:r>
            <a:r>
              <a:rPr lang="de-DE" dirty="0" err="1">
                <a:sym typeface="Wingdings" panose="05000000000000000000" pitchFamily="2" charset="2"/>
              </a:rPr>
              <a:t>statements</a:t>
            </a:r>
            <a:endParaRPr lang="de-DE" dirty="0"/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F67E0CC8-90C3-4E45-8591-B1391A70B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22147685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6"/>
            <a:ext cx="8155200" cy="2521603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Loops</a:t>
            </a: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F67E0CC8-90C3-4E45-8591-B1391A70B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73484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6"/>
            <a:ext cx="8155200" cy="2521603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functions</a:t>
            </a:r>
          </a:p>
          <a:p>
            <a:pPr marL="0" indent="0">
              <a:buNone/>
            </a:pPr>
            <a:endParaRPr lang="de-DE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de-DE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de-DE" dirty="0" err="1">
                <a:solidFill>
                  <a:schemeClr val="accent1"/>
                </a:solidFill>
              </a:rPr>
              <a:t>def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de-DE" dirty="0" err="1"/>
              <a:t>function_name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</a:t>
            </a:r>
            <a:r>
              <a:rPr lang="de-DE" dirty="0">
                <a:solidFill>
                  <a:schemeClr val="accent2"/>
                </a:solidFill>
              </a:rPr>
              <a:t>argument_1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, </a:t>
            </a:r>
            <a:r>
              <a:rPr lang="de-DE" dirty="0">
                <a:solidFill>
                  <a:schemeClr val="accent2"/>
                </a:solidFill>
              </a:rPr>
              <a:t>argument_2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, …)</a:t>
            </a:r>
            <a:r>
              <a:rPr lang="de-DE" dirty="0">
                <a:solidFill>
                  <a:schemeClr val="accent1"/>
                </a:solidFill>
              </a:rPr>
              <a:t>:</a:t>
            </a:r>
          </a:p>
          <a:p>
            <a:pPr marL="0" indent="0">
              <a:buNone/>
            </a:pP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do </a:t>
            </a:r>
            <a:r>
              <a:rPr lang="de-DE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some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de-DE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stuff</a:t>
            </a:r>
            <a:endParaRPr lang="de-DE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de-DE" u="dotted" dirty="0">
                <a:uFill>
                  <a:solidFill>
                    <a:schemeClr val="accent4"/>
                  </a:solidFill>
                </a:uFill>
              </a:rPr>
              <a:t>    </a:t>
            </a:r>
            <a:r>
              <a:rPr lang="de-DE" dirty="0" err="1">
                <a:solidFill>
                  <a:schemeClr val="accent1"/>
                </a:solidFill>
              </a:rPr>
              <a:t>return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de-DE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result</a:t>
            </a:r>
            <a:r>
              <a:rPr lang="de-DE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   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endParaRPr lang="en-US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F67E0CC8-90C3-4E45-8591-B1391A70B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0" y="3172968"/>
            <a:ext cx="2302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FFD100"/>
                </a:solidFill>
              </a:rPr>
              <a:t>4 </a:t>
            </a:r>
            <a:r>
              <a:rPr lang="de-DE" b="1" dirty="0" err="1">
                <a:solidFill>
                  <a:srgbClr val="FFD100"/>
                </a:solidFill>
              </a:rPr>
              <a:t>spaces</a:t>
            </a:r>
            <a:r>
              <a:rPr lang="de-DE" b="1" dirty="0">
                <a:solidFill>
                  <a:srgbClr val="FFD100"/>
                </a:solidFill>
              </a:rPr>
              <a:t> </a:t>
            </a:r>
            <a:r>
              <a:rPr lang="de-DE" b="1" dirty="0" err="1">
                <a:solidFill>
                  <a:srgbClr val="FFD100"/>
                </a:solidFill>
              </a:rPr>
              <a:t>indentation</a:t>
            </a:r>
            <a:r>
              <a:rPr lang="de-DE" b="1" dirty="0">
                <a:solidFill>
                  <a:srgbClr val="FFD100"/>
                </a:solidFill>
              </a:rPr>
              <a:t>!!</a:t>
            </a:r>
            <a:endParaRPr lang="en-US" b="1" dirty="0">
              <a:solidFill>
                <a:srgbClr val="FFD100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527639" y="1809259"/>
            <a:ext cx="98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>
                <a:solidFill>
                  <a:schemeClr val="accent1"/>
                </a:solidFill>
              </a:rPr>
              <a:t>colon</a:t>
            </a:r>
            <a:r>
              <a:rPr lang="de-DE" b="1" dirty="0">
                <a:solidFill>
                  <a:schemeClr val="accent1"/>
                </a:solidFill>
              </a:rPr>
              <a:t>!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0327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>
          <a:xfrm>
            <a:off x="6705600" y="1135996"/>
            <a:ext cx="2139588" cy="3069052"/>
          </a:xfrm>
        </p:spPr>
        <p:txBody>
          <a:bodyPr/>
          <a:lstStyle/>
          <a:p>
            <a:r>
              <a:rPr lang="en-US" dirty="0"/>
              <a:t>Hints: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str.split</a:t>
            </a:r>
            <a:r>
              <a:rPr lang="en-US" dirty="0"/>
              <a:t>(char)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loop through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decision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6"/>
            <a:ext cx="6009261" cy="326931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Write a function that prints all words in a sentence starting with t or b and call it with </a:t>
            </a:r>
            <a:r>
              <a:rPr lang="en-US" dirty="0" err="1"/>
              <a:t>lorenzquote</a:t>
            </a:r>
            <a:r>
              <a:rPr lang="en-US" dirty="0"/>
              <a:t>.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2"/>
          <a:srcRect b="65243"/>
          <a:stretch/>
        </p:blipFill>
        <p:spPr>
          <a:xfrm>
            <a:off x="478172" y="2127283"/>
            <a:ext cx="5400675" cy="867377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72" y="2135204"/>
            <a:ext cx="5400675" cy="2495550"/>
          </a:xfrm>
          <a:prstGeom prst="rect">
            <a:avLst/>
          </a:prstGeom>
        </p:spPr>
      </p:pic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D187DAB5-3F10-014B-A476-108CD7A3C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357243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Inhaltsplatzhalter 5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42" y="1135996"/>
            <a:ext cx="5339191" cy="3356063"/>
          </a:xfrm>
          <a:prstGeom prst="rect">
            <a:avLst/>
          </a:prstGeom>
        </p:spPr>
      </p:pic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8131A6F9-B47F-414F-B880-9D7DDBAD19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27028460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ctrTitle"/>
          </p:nvPr>
        </p:nvSpPr>
        <p:spPr bwMode="auto">
          <a:xfrm>
            <a:off x="295275" y="2079625"/>
            <a:ext cx="8093075" cy="14859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r>
              <a:rPr lang="en-US" dirty="0"/>
              <a:t>Part 2: standard library</a:t>
            </a:r>
            <a:endParaRPr lang="de-DE" altLang="de-DE" sz="28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411" name="Untertitel 2"/>
          <p:cNvSpPr>
            <a:spLocks noGrp="1"/>
          </p:cNvSpPr>
          <p:nvPr>
            <p:ph type="subTitle" idx="1"/>
          </p:nvPr>
        </p:nvSpPr>
        <p:spPr>
          <a:xfrm>
            <a:off x="295275" y="1606550"/>
            <a:ext cx="6400800" cy="473075"/>
          </a:xfrm>
        </p:spPr>
        <p:txBody>
          <a:bodyPr/>
          <a:lstStyle/>
          <a:p>
            <a:r>
              <a:rPr lang="en-US" dirty="0"/>
              <a:t>Python Beginners-Course</a:t>
            </a:r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Bild 3">
            <a:extLst>
              <a:ext uri="{FF2B5EF4-FFF2-40B4-BE49-F238E27FC236}">
                <a16:creationId xmlns:a16="http://schemas.microsoft.com/office/drawing/2014/main" id="{5853BC8F-579B-3646-9E48-542ACF794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075" y="591244"/>
            <a:ext cx="1821564" cy="640268"/>
          </a:xfrm>
          <a:prstGeom prst="rect">
            <a:avLst/>
          </a:prstGeom>
        </p:spPr>
      </p:pic>
      <p:pic>
        <p:nvPicPr>
          <p:cNvPr id="6" name="Grafik 2">
            <a:extLst>
              <a:ext uri="{FF2B5EF4-FFF2-40B4-BE49-F238E27FC236}">
                <a16:creationId xmlns:a16="http://schemas.microsoft.com/office/drawing/2014/main" id="{BFB0E75A-CB65-3D4E-B568-DF9EAD088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211" y="251709"/>
            <a:ext cx="976767" cy="124503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1F680B-EE0E-4D4C-9B2D-8CC6457DA064}"/>
              </a:ext>
            </a:extLst>
          </p:cNvPr>
          <p:cNvSpPr/>
          <p:nvPr/>
        </p:nvSpPr>
        <p:spPr>
          <a:xfrm>
            <a:off x="295275" y="3521790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/>
              <a:t>Martin Radenz (</a:t>
            </a:r>
            <a:r>
              <a:rPr lang="de-DE" sz="1600" dirty="0" err="1"/>
              <a:t>radenz@tropos.de</a:t>
            </a:r>
            <a:r>
              <a:rPr lang="de-DE" sz="1600" dirty="0"/>
              <a:t>) </a:t>
            </a:r>
          </a:p>
          <a:p>
            <a:r>
              <a:rPr lang="de-DE" sz="1600" dirty="0">
                <a:solidFill>
                  <a:srgbClr val="000000"/>
                </a:solidFill>
              </a:rPr>
              <a:t>Willi Schimmel (</a:t>
            </a:r>
            <a:r>
              <a:rPr lang="de-DE" sz="1600" dirty="0" err="1">
                <a:solidFill>
                  <a:srgbClr val="000000"/>
                </a:solidFill>
              </a:rPr>
              <a:t>willi.schimmel@uni-leipzig.de</a:t>
            </a:r>
            <a:r>
              <a:rPr lang="de-DE" sz="1600" dirty="0">
                <a:solidFill>
                  <a:srgbClr val="000000"/>
                </a:solidFill>
              </a:rPr>
              <a:t>) </a:t>
            </a:r>
          </a:p>
          <a:p>
            <a:r>
              <a:rPr lang="de-DE" sz="1600" dirty="0">
                <a:solidFill>
                  <a:srgbClr val="000000"/>
                </a:solidFill>
              </a:rPr>
              <a:t>Teresa Vogl (</a:t>
            </a:r>
            <a:r>
              <a:rPr lang="de-DE" sz="1600" dirty="0" err="1">
                <a:solidFill>
                  <a:srgbClr val="000000"/>
                </a:solidFill>
              </a:rPr>
              <a:t>teresa.vogl@uni-leipzig.de</a:t>
            </a:r>
            <a:r>
              <a:rPr lang="de-DE" sz="1600" dirty="0">
                <a:solidFill>
                  <a:srgbClr val="000000"/>
                </a:solidFill>
              </a:rPr>
              <a:t>) </a:t>
            </a:r>
          </a:p>
          <a:p>
            <a:endParaRPr lang="de-DE" sz="1600" dirty="0"/>
          </a:p>
          <a:p>
            <a:endParaRPr lang="de-DE" sz="1600" dirty="0"/>
          </a:p>
          <a:p>
            <a:r>
              <a:rPr lang="de-DE" sz="1600" dirty="0"/>
              <a:t>LIM, 05. </a:t>
            </a:r>
            <a:r>
              <a:rPr lang="de-DE" sz="1600" dirty="0" err="1"/>
              <a:t>October</a:t>
            </a:r>
            <a:r>
              <a:rPr lang="de-DE" sz="1600" dirty="0"/>
              <a:t> 2020</a:t>
            </a:r>
          </a:p>
        </p:txBody>
      </p:sp>
    </p:spTree>
    <p:extLst>
      <p:ext uri="{BB962C8B-B14F-4D97-AF65-F5344CB8AC3E}">
        <p14:creationId xmlns:p14="http://schemas.microsoft.com/office/powerpoint/2010/main" val="3672999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standard library – ‘batteries included’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6"/>
            <a:ext cx="8170901" cy="3269317"/>
          </a:xfrm>
        </p:spPr>
        <p:txBody>
          <a:bodyPr/>
          <a:lstStyle/>
          <a:p>
            <a:r>
              <a:rPr lang="en-US" dirty="0"/>
              <a:t>python offers a lot of libraries out of the box</a:t>
            </a:r>
          </a:p>
          <a:p>
            <a:pPr lvl="1"/>
            <a:r>
              <a:rPr lang="en-US" b="1" dirty="0"/>
              <a:t>date and time</a:t>
            </a:r>
          </a:p>
          <a:p>
            <a:pPr lvl="1"/>
            <a:r>
              <a:rPr lang="en-US" b="1" dirty="0" err="1"/>
              <a:t>os</a:t>
            </a:r>
            <a:r>
              <a:rPr lang="en-US" b="1" dirty="0"/>
              <a:t> interaction</a:t>
            </a:r>
          </a:p>
          <a:p>
            <a:pPr lvl="1"/>
            <a:r>
              <a:rPr lang="en-US" b="1" dirty="0"/>
              <a:t>regex</a:t>
            </a:r>
          </a:p>
          <a:p>
            <a:pPr lvl="1"/>
            <a:r>
              <a:rPr lang="en-US" b="1" dirty="0"/>
              <a:t>databases</a:t>
            </a:r>
          </a:p>
          <a:p>
            <a:pPr lvl="1"/>
            <a:r>
              <a:rPr lang="en-US" b="1" dirty="0"/>
              <a:t>compressing (zip, tar, …)</a:t>
            </a:r>
          </a:p>
          <a:p>
            <a:pPr lvl="1"/>
            <a:r>
              <a:rPr lang="en-US" b="1" dirty="0"/>
              <a:t>csv treatment</a:t>
            </a:r>
          </a:p>
          <a:p>
            <a:pPr lvl="1"/>
            <a:r>
              <a:rPr lang="en-US" b="1" dirty="0"/>
              <a:t>network</a:t>
            </a:r>
          </a:p>
          <a:p>
            <a:pPr lvl="1"/>
            <a:r>
              <a:rPr lang="en-US" b="1" dirty="0"/>
              <a:t>command line parsing</a:t>
            </a:r>
          </a:p>
          <a:p>
            <a:pPr lvl="1"/>
            <a:r>
              <a:rPr lang="en-US" b="1" dirty="0"/>
              <a:t>documentation</a:t>
            </a:r>
          </a:p>
          <a:p>
            <a:pPr lvl="1"/>
            <a:r>
              <a:rPr lang="en-US" b="1" dirty="0"/>
              <a:t>…</a:t>
            </a:r>
          </a:p>
          <a:p>
            <a:pPr lvl="1"/>
            <a:endParaRPr lang="en-US" b="1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7" name="Rechteck 6"/>
          <p:cNvSpPr/>
          <p:nvPr/>
        </p:nvSpPr>
        <p:spPr>
          <a:xfrm>
            <a:off x="1103881" y="1471971"/>
            <a:ext cx="1631368" cy="51585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8F5B1711-F678-DF41-94D7-DD66B774AB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4E6D23-7AAA-1A47-9C46-F4E33222FE31}"/>
              </a:ext>
            </a:extLst>
          </p:cNvPr>
          <p:cNvCxnSpPr>
            <a:cxnSpLocks/>
          </p:cNvCxnSpPr>
          <p:nvPr/>
        </p:nvCxnSpPr>
        <p:spPr>
          <a:xfrm>
            <a:off x="2394842" y="1601614"/>
            <a:ext cx="1005181" cy="5705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22A1AAD-854C-054A-BDE9-D0752A9E62D3}"/>
              </a:ext>
            </a:extLst>
          </p:cNvPr>
          <p:cNvSpPr txBox="1"/>
          <p:nvPr/>
        </p:nvSpPr>
        <p:spPr>
          <a:xfrm>
            <a:off x="3805707" y="2145576"/>
            <a:ext cx="4031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Light" panose="020B0403020202020204" pitchFamily="34" charset="0"/>
              </a:rPr>
              <a:t>navigating through operating system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3922CFD-AAB1-C141-90C2-653E45C70309}"/>
              </a:ext>
            </a:extLst>
          </p:cNvPr>
          <p:cNvCxnSpPr>
            <a:cxnSpLocks/>
          </p:cNvCxnSpPr>
          <p:nvPr/>
        </p:nvCxnSpPr>
        <p:spPr>
          <a:xfrm>
            <a:off x="2394842" y="1853531"/>
            <a:ext cx="1410865" cy="3978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B0D0C5A-F171-0F4C-A88C-50105D4595F4}"/>
              </a:ext>
            </a:extLst>
          </p:cNvPr>
          <p:cNvSpPr txBox="1"/>
          <p:nvPr/>
        </p:nvSpPr>
        <p:spPr>
          <a:xfrm>
            <a:off x="3395657" y="1470881"/>
            <a:ext cx="5352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Light" panose="020B0403020202020204" pitchFamily="34" charset="0"/>
              </a:rPr>
              <a:t>supplies classes for manipulating dates and times</a:t>
            </a:r>
          </a:p>
        </p:txBody>
      </p:sp>
    </p:spTree>
    <p:extLst>
      <p:ext uri="{BB962C8B-B14F-4D97-AF65-F5344CB8AC3E}">
        <p14:creationId xmlns:p14="http://schemas.microsoft.com/office/powerpoint/2010/main" val="14731415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>
          <a:xfrm>
            <a:off x="6705600" y="1135996"/>
            <a:ext cx="2139588" cy="3069052"/>
          </a:xfrm>
        </p:spPr>
        <p:txBody>
          <a:bodyPr/>
          <a:lstStyle/>
          <a:p>
            <a:r>
              <a:rPr lang="en-US" dirty="0"/>
              <a:t>Hints: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a while loop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list.append</a:t>
            </a:r>
            <a:r>
              <a:rPr lang="en-US" dirty="0"/>
              <a:t>(</a:t>
            </a:r>
            <a:r>
              <a:rPr lang="en-US" dirty="0" err="1"/>
              <a:t>elem</a:t>
            </a:r>
            <a:r>
              <a:rPr lang="en-US" dirty="0"/>
              <a:t>)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1135996"/>
            <a:ext cx="6009261" cy="326931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Write a function that returns a list of dates between a given start and a given end.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2"/>
          <a:srcRect b="92659"/>
          <a:stretch/>
        </p:blipFill>
        <p:spPr>
          <a:xfrm>
            <a:off x="560607" y="1818165"/>
            <a:ext cx="3860318" cy="21736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607" y="1818165"/>
            <a:ext cx="3860318" cy="2960904"/>
          </a:xfrm>
          <a:prstGeom prst="rect">
            <a:avLst/>
          </a:prstGeom>
        </p:spPr>
      </p:pic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BA603B9A-E87C-FB4F-B298-62397EA388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2013173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ctrTitle"/>
          </p:nvPr>
        </p:nvSpPr>
        <p:spPr bwMode="auto">
          <a:xfrm>
            <a:off x="295275" y="2079625"/>
            <a:ext cx="8093075" cy="14859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l"/>
            <a:r>
              <a:rPr lang="en-US" dirty="0"/>
              <a:t>Part 3:</a:t>
            </a:r>
            <a:endParaRPr lang="de-DE" altLang="de-DE" sz="28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411" name="Untertitel 2"/>
          <p:cNvSpPr>
            <a:spLocks noGrp="1"/>
          </p:cNvSpPr>
          <p:nvPr>
            <p:ph type="subTitle" idx="1"/>
          </p:nvPr>
        </p:nvSpPr>
        <p:spPr>
          <a:xfrm>
            <a:off x="295275" y="1606550"/>
            <a:ext cx="6400800" cy="473075"/>
          </a:xfrm>
        </p:spPr>
        <p:txBody>
          <a:bodyPr/>
          <a:lstStyle/>
          <a:p>
            <a:r>
              <a:rPr lang="en-US" dirty="0"/>
              <a:t>Python Beginners-Course</a:t>
            </a:r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BB2613-A1F0-F347-B4EC-7A0BE8F21233}"/>
              </a:ext>
            </a:extLst>
          </p:cNvPr>
          <p:cNvSpPr/>
          <p:nvPr/>
        </p:nvSpPr>
        <p:spPr>
          <a:xfrm>
            <a:off x="295275" y="3521790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/>
              <a:t>Martin Radenz (</a:t>
            </a:r>
            <a:r>
              <a:rPr lang="de-DE" sz="1600" dirty="0" err="1"/>
              <a:t>radenz@tropos.de</a:t>
            </a:r>
            <a:r>
              <a:rPr lang="de-DE" sz="1600" dirty="0"/>
              <a:t>) </a:t>
            </a:r>
          </a:p>
          <a:p>
            <a:r>
              <a:rPr lang="de-DE" sz="1600" dirty="0">
                <a:solidFill>
                  <a:srgbClr val="000000"/>
                </a:solidFill>
              </a:rPr>
              <a:t>Willi Schimmel (</a:t>
            </a:r>
            <a:r>
              <a:rPr lang="de-DE" sz="1600" dirty="0" err="1">
                <a:solidFill>
                  <a:srgbClr val="000000"/>
                </a:solidFill>
              </a:rPr>
              <a:t>willi.schimmel@uni-leipzig.de</a:t>
            </a:r>
            <a:r>
              <a:rPr lang="de-DE" sz="1600" dirty="0">
                <a:solidFill>
                  <a:srgbClr val="000000"/>
                </a:solidFill>
              </a:rPr>
              <a:t>) </a:t>
            </a:r>
          </a:p>
          <a:p>
            <a:r>
              <a:rPr lang="de-DE" sz="1600" dirty="0">
                <a:solidFill>
                  <a:srgbClr val="000000"/>
                </a:solidFill>
              </a:rPr>
              <a:t>Teresa Vogl (</a:t>
            </a:r>
            <a:r>
              <a:rPr lang="de-DE" sz="1600" dirty="0" err="1">
                <a:solidFill>
                  <a:srgbClr val="000000"/>
                </a:solidFill>
              </a:rPr>
              <a:t>teresa.vogl@uni-leipzig.de</a:t>
            </a:r>
            <a:r>
              <a:rPr lang="de-DE" sz="1600" dirty="0">
                <a:solidFill>
                  <a:srgbClr val="000000"/>
                </a:solidFill>
              </a:rPr>
              <a:t>) </a:t>
            </a:r>
          </a:p>
          <a:p>
            <a:endParaRPr lang="de-DE" sz="1600" dirty="0"/>
          </a:p>
          <a:p>
            <a:endParaRPr lang="de-DE" sz="1600" dirty="0"/>
          </a:p>
          <a:p>
            <a:r>
              <a:rPr lang="de-DE" sz="1600" dirty="0"/>
              <a:t>LIM, 05. </a:t>
            </a:r>
            <a:r>
              <a:rPr lang="de-DE" sz="1600" dirty="0" err="1"/>
              <a:t>October</a:t>
            </a:r>
            <a:r>
              <a:rPr lang="de-DE" sz="1600" dirty="0"/>
              <a:t> 2020</a:t>
            </a:r>
          </a:p>
        </p:txBody>
      </p:sp>
      <p:pic>
        <p:nvPicPr>
          <p:cNvPr id="5" name="Bild 3">
            <a:extLst>
              <a:ext uri="{FF2B5EF4-FFF2-40B4-BE49-F238E27FC236}">
                <a16:creationId xmlns:a16="http://schemas.microsoft.com/office/drawing/2014/main" id="{5853BC8F-579B-3646-9E48-542ACF794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075" y="591244"/>
            <a:ext cx="1821564" cy="640268"/>
          </a:xfrm>
          <a:prstGeom prst="rect">
            <a:avLst/>
          </a:prstGeom>
        </p:spPr>
      </p:pic>
      <p:pic>
        <p:nvPicPr>
          <p:cNvPr id="6" name="Grafik 2">
            <a:extLst>
              <a:ext uri="{FF2B5EF4-FFF2-40B4-BE49-F238E27FC236}">
                <a16:creationId xmlns:a16="http://schemas.microsoft.com/office/drawing/2014/main" id="{BFB0E75A-CB65-3D4E-B568-DF9EAD088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211" y="251709"/>
            <a:ext cx="976767" cy="1245033"/>
          </a:xfrm>
          <a:prstGeom prst="rect">
            <a:avLst/>
          </a:prstGeom>
        </p:spPr>
      </p:pic>
      <p:pic>
        <p:nvPicPr>
          <p:cNvPr id="7" name="Grafik 4">
            <a:extLst>
              <a:ext uri="{FF2B5EF4-FFF2-40B4-BE49-F238E27FC236}">
                <a16:creationId xmlns:a16="http://schemas.microsoft.com/office/drawing/2014/main" id="{55988CA3-2D44-AC43-8A3F-F82B3F0580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326" y="2173703"/>
            <a:ext cx="2339141" cy="92834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F16FDE4-A2DA-8D43-BB12-8A77FC86D6F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0" t="14982" r="13948" b="23366"/>
          <a:stretch/>
        </p:blipFill>
        <p:spPr>
          <a:xfrm>
            <a:off x="4826441" y="2359841"/>
            <a:ext cx="3013545" cy="707666"/>
          </a:xfrm>
          <a:prstGeom prst="rect">
            <a:avLst/>
          </a:prstGeom>
        </p:spPr>
      </p:pic>
      <p:sp>
        <p:nvSpPr>
          <p:cNvPr id="9" name="Titel 1">
            <a:extLst>
              <a:ext uri="{FF2B5EF4-FFF2-40B4-BE49-F238E27FC236}">
                <a16:creationId xmlns:a16="http://schemas.microsoft.com/office/drawing/2014/main" id="{28B9C163-69A9-0245-85E7-EFBC219BDD26}"/>
              </a:ext>
            </a:extLst>
          </p:cNvPr>
          <p:cNvSpPr txBox="1">
            <a:spLocks/>
          </p:cNvSpPr>
          <p:nvPr/>
        </p:nvSpPr>
        <p:spPr>
          <a:xfrm>
            <a:off x="4213833" y="2713674"/>
            <a:ext cx="690403" cy="33221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 baseline="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sz="1800" dirty="0"/>
              <a:t>and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7436523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python for science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sz="quarter" idx="16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19" b="5638"/>
          <a:stretch/>
        </p:blipFill>
        <p:spPr>
          <a:xfrm>
            <a:off x="137781" y="261770"/>
            <a:ext cx="7630643" cy="4246620"/>
          </a:xfrm>
        </p:spPr>
      </p:pic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ECD2B5DA-09E6-FA43-8FDE-EB430064B6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143796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is Python?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</a:t>
            </a:r>
          </a:p>
          <a:p>
            <a:r>
              <a:rPr lang="en-US" dirty="0"/>
              <a:t>open source</a:t>
            </a:r>
          </a:p>
          <a:p>
            <a:r>
              <a:rPr lang="en-US" dirty="0"/>
              <a:t>cross platform</a:t>
            </a:r>
          </a:p>
          <a:p>
            <a:r>
              <a:rPr lang="en-US" dirty="0"/>
              <a:t>general purpose</a:t>
            </a:r>
          </a:p>
          <a:p>
            <a:r>
              <a:rPr lang="en-US" dirty="0"/>
              <a:t>multi-paradigm</a:t>
            </a:r>
          </a:p>
          <a:p>
            <a:r>
              <a:rPr lang="en-US" dirty="0"/>
              <a:t>interpreted</a:t>
            </a:r>
          </a:p>
          <a:p>
            <a:pPr marL="0" indent="0">
              <a:buNone/>
            </a:pPr>
            <a:r>
              <a:rPr lang="en-US" dirty="0"/>
              <a:t>programming language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Inhaltsplatzhalter 3"/>
          <p:cNvSpPr txBox="1">
            <a:spLocks/>
          </p:cNvSpPr>
          <p:nvPr/>
        </p:nvSpPr>
        <p:spPr>
          <a:xfrm>
            <a:off x="2615035" y="1135996"/>
            <a:ext cx="4814457" cy="3269317"/>
          </a:xfrm>
          <a:prstGeom prst="rect">
            <a:avLst/>
          </a:prstGeom>
        </p:spPr>
        <p:txBody>
          <a:bodyPr vert="horz" lIns="82918" tIns="41459" rIns="82918" bIns="41459"/>
          <a:lstStyle>
            <a:lvl1pPr marL="342876" indent="-342876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1800" b="1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742896" indent="-285729" algn="l" defTabSz="45716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2917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5" indent="-228583" algn="l" defTabSz="45716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52" indent="-228583" algn="l" defTabSz="457167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85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52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free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used for (almost) everything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imperative, object-oriented, functional</a:t>
            </a:r>
          </a:p>
          <a:p>
            <a:pPr marL="0" indent="0">
              <a:buFont typeface="Arial"/>
              <a:buNone/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not compiled as FORTRAN or C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19"/>
          <a:stretch/>
        </p:blipFill>
        <p:spPr>
          <a:xfrm>
            <a:off x="5548711" y="229002"/>
            <a:ext cx="3400708" cy="1066476"/>
          </a:xfrm>
          <a:prstGeom prst="rect">
            <a:avLst/>
          </a:prstGeom>
        </p:spPr>
      </p:pic>
      <p:sp>
        <p:nvSpPr>
          <p:cNvPr id="8" name="Inhaltsplatzhalter 3"/>
          <p:cNvSpPr txBox="1">
            <a:spLocks/>
          </p:cNvSpPr>
          <p:nvPr/>
        </p:nvSpPr>
        <p:spPr>
          <a:xfrm>
            <a:off x="7061141" y="1448517"/>
            <a:ext cx="2178276" cy="1368666"/>
          </a:xfrm>
          <a:prstGeom prst="rect">
            <a:avLst/>
          </a:prstGeom>
        </p:spPr>
        <p:txBody>
          <a:bodyPr vert="horz" lIns="82918" tIns="41459" rIns="82918" bIns="41459"/>
          <a:lstStyle>
            <a:lvl1pPr marL="342876" indent="-342876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1800" b="1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742896" indent="-285729" algn="l" defTabSz="45716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2917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5" indent="-228583" algn="l" defTabSz="45716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52" indent="-228583" algn="l" defTabSz="457167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85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52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but scientific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stack also with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external libraries</a:t>
            </a:r>
          </a:p>
        </p:txBody>
      </p:sp>
      <p:sp>
        <p:nvSpPr>
          <p:cNvPr id="11" name="Freihandform 10"/>
          <p:cNvSpPr/>
          <p:nvPr/>
        </p:nvSpPr>
        <p:spPr>
          <a:xfrm>
            <a:off x="5796087" y="1912443"/>
            <a:ext cx="1304428" cy="280516"/>
          </a:xfrm>
          <a:custGeom>
            <a:avLst/>
            <a:gdLst>
              <a:gd name="connsiteX0" fmla="*/ 1273057 w 1273057"/>
              <a:gd name="connsiteY0" fmla="*/ 47445 h 278033"/>
              <a:gd name="connsiteX1" fmla="*/ 605147 w 1273057"/>
              <a:gd name="connsiteY1" fmla="*/ 7688 h 278033"/>
              <a:gd name="connsiteX2" fmla="*/ 96264 w 1273057"/>
              <a:gd name="connsiteY2" fmla="*/ 182617 h 278033"/>
              <a:gd name="connsiteX3" fmla="*/ 848 w 1273057"/>
              <a:gd name="connsiteY3" fmla="*/ 278033 h 278033"/>
              <a:gd name="connsiteX0" fmla="*/ 1242379 w 1242379"/>
              <a:gd name="connsiteY0" fmla="*/ 47445 h 295178"/>
              <a:gd name="connsiteX1" fmla="*/ 574469 w 1242379"/>
              <a:gd name="connsiteY1" fmla="*/ 7688 h 295178"/>
              <a:gd name="connsiteX2" fmla="*/ 65586 w 1242379"/>
              <a:gd name="connsiteY2" fmla="*/ 182617 h 295178"/>
              <a:gd name="connsiteX3" fmla="*/ 8270 w 1242379"/>
              <a:gd name="connsiteY3" fmla="*/ 295178 h 295178"/>
              <a:gd name="connsiteX0" fmla="*/ 1176793 w 1176793"/>
              <a:gd name="connsiteY0" fmla="*/ 47445 h 182617"/>
              <a:gd name="connsiteX1" fmla="*/ 508883 w 1176793"/>
              <a:gd name="connsiteY1" fmla="*/ 7688 h 182617"/>
              <a:gd name="connsiteX2" fmla="*/ 0 w 1176793"/>
              <a:gd name="connsiteY2" fmla="*/ 182617 h 182617"/>
              <a:gd name="connsiteX0" fmla="*/ 1220608 w 1220608"/>
              <a:gd name="connsiteY0" fmla="*/ 50108 h 223380"/>
              <a:gd name="connsiteX1" fmla="*/ 552698 w 1220608"/>
              <a:gd name="connsiteY1" fmla="*/ 10351 h 223380"/>
              <a:gd name="connsiteX2" fmla="*/ 0 w 1220608"/>
              <a:gd name="connsiteY2" fmla="*/ 223380 h 223380"/>
              <a:gd name="connsiteX0" fmla="*/ 1220608 w 1220608"/>
              <a:gd name="connsiteY0" fmla="*/ 50108 h 223380"/>
              <a:gd name="connsiteX1" fmla="*/ 552698 w 1220608"/>
              <a:gd name="connsiteY1" fmla="*/ 10351 h 223380"/>
              <a:gd name="connsiteX2" fmla="*/ 0 w 1220608"/>
              <a:gd name="connsiteY2" fmla="*/ 223380 h 223380"/>
              <a:gd name="connsiteX0" fmla="*/ 1304428 w 1304428"/>
              <a:gd name="connsiteY0" fmla="*/ 53904 h 280516"/>
              <a:gd name="connsiteX1" fmla="*/ 636518 w 1304428"/>
              <a:gd name="connsiteY1" fmla="*/ 14147 h 280516"/>
              <a:gd name="connsiteX2" fmla="*/ 0 w 1304428"/>
              <a:gd name="connsiteY2" fmla="*/ 280516 h 28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428" h="280516">
                <a:moveTo>
                  <a:pt x="1304428" y="53904"/>
                </a:moveTo>
                <a:cubicBezTo>
                  <a:pt x="1068539" y="22761"/>
                  <a:pt x="853923" y="-23622"/>
                  <a:pt x="636518" y="14147"/>
                </a:cubicBezTo>
                <a:cubicBezTo>
                  <a:pt x="419113" y="51916"/>
                  <a:pt x="153421" y="165926"/>
                  <a:pt x="0" y="280516"/>
                </a:cubicBezTo>
              </a:path>
            </a:pathLst>
          </a:custGeom>
          <a:noFill/>
          <a:ln w="190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AA5F2984-0CC8-8D4D-B13B-7650D5A444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1189683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4813579" y="1208598"/>
            <a:ext cx="4814457" cy="3363401"/>
          </a:xfrm>
        </p:spPr>
        <p:txBody>
          <a:bodyPr/>
          <a:lstStyle/>
          <a:p>
            <a:pPr marL="182563" indent="-182563"/>
            <a:r>
              <a:rPr lang="en-US" dirty="0"/>
              <a:t>python library for multi-dimensional</a:t>
            </a:r>
            <a:br>
              <a:rPr lang="en-US" dirty="0"/>
            </a:br>
            <a:r>
              <a:rPr lang="en-US" dirty="0"/>
              <a:t>arrays and calculations</a:t>
            </a:r>
          </a:p>
          <a:p>
            <a:pPr marL="182563" indent="-182563"/>
            <a:r>
              <a:rPr lang="en-US" dirty="0"/>
              <a:t>used by many other libraries</a:t>
            </a:r>
          </a:p>
          <a:p>
            <a:pPr marL="182563" indent="-182563"/>
            <a:endParaRPr lang="en-US" dirty="0"/>
          </a:p>
          <a:p>
            <a:pPr marL="182563" indent="-182563"/>
            <a:r>
              <a:rPr lang="en-US" dirty="0"/>
              <a:t>zero based indexing</a:t>
            </a:r>
          </a:p>
          <a:p>
            <a:pPr marL="182563" indent="-182563"/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87" y="135172"/>
            <a:ext cx="4384781" cy="4538726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2216970" y="177579"/>
            <a:ext cx="21026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Helvetica" pitchFamily="50" charset="0"/>
                <a:hlinkClick r:id="rId3"/>
              </a:rPr>
              <a:t>http://www.numpy.org/</a:t>
            </a:r>
            <a:endParaRPr lang="en-US" sz="1400" b="1" u="sng" dirty="0">
              <a:solidFill>
                <a:schemeClr val="tx2">
                  <a:lumMod val="60000"/>
                  <a:lumOff val="40000"/>
                </a:schemeClr>
              </a:solidFill>
              <a:latin typeface="Helvetica" pitchFamily="50" charset="0"/>
            </a:endParaRPr>
          </a:p>
        </p:txBody>
      </p:sp>
      <p:sp>
        <p:nvSpPr>
          <p:cNvPr id="9" name="Pfeil nach rechts 8"/>
          <p:cNvSpPr/>
          <p:nvPr/>
        </p:nvSpPr>
        <p:spPr>
          <a:xfrm rot="10800000">
            <a:off x="1954577" y="3474718"/>
            <a:ext cx="508883" cy="405517"/>
          </a:xfrm>
          <a:prstGeom prst="rightArrow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feil nach rechts 9"/>
          <p:cNvSpPr/>
          <p:nvPr/>
        </p:nvSpPr>
        <p:spPr>
          <a:xfrm rot="10800000">
            <a:off x="1539664" y="3722358"/>
            <a:ext cx="508883" cy="405517"/>
          </a:xfrm>
          <a:prstGeom prst="rightArrow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D66F1C8D-EBDA-1341-A1D5-A110306CBD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11604465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/>
          <p:cNvPicPr>
            <a:picLocks noChangeAspect="1"/>
          </p:cNvPicPr>
          <p:nvPr/>
        </p:nvPicPr>
        <p:blipFill rotWithShape="1">
          <a:blip r:embed="rId2"/>
          <a:srcRect l="26295" b="28696"/>
          <a:stretch/>
        </p:blipFill>
        <p:spPr>
          <a:xfrm>
            <a:off x="6217440" y="3322910"/>
            <a:ext cx="1735005" cy="1702291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>
          <a:xfrm>
            <a:off x="6338304" y="408796"/>
            <a:ext cx="2506884" cy="3069052"/>
          </a:xfrm>
        </p:spPr>
        <p:txBody>
          <a:bodyPr/>
          <a:lstStyle/>
          <a:p>
            <a:r>
              <a:rPr lang="en-US" dirty="0"/>
              <a:t>Hints: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np.exp</a:t>
            </a:r>
            <a:r>
              <a:rPr lang="en-US" dirty="0"/>
              <a:t>(array)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np.log(array)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np.sin</a:t>
            </a:r>
            <a:r>
              <a:rPr lang="en-US" dirty="0"/>
              <a:t>(array)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811034"/>
            <a:ext cx="6009261" cy="359428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Write a function for calculating the dew point and another one for the </a:t>
            </a:r>
            <a:r>
              <a:rPr lang="en-US" dirty="0" err="1"/>
              <a:t>u,v</a:t>
            </a:r>
            <a:r>
              <a:rPr lang="en-US" dirty="0"/>
              <a:t> wind components.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1008" y="2332745"/>
            <a:ext cx="2996889" cy="604345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4"/>
          <a:srcRect b="88029"/>
          <a:stretch/>
        </p:blipFill>
        <p:spPr>
          <a:xfrm>
            <a:off x="160372" y="1735986"/>
            <a:ext cx="5592512" cy="227988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4"/>
          <a:srcRect t="58315" b="29995"/>
          <a:stretch/>
        </p:blipFill>
        <p:spPr>
          <a:xfrm>
            <a:off x="160372" y="3371352"/>
            <a:ext cx="5592512" cy="222635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4"/>
          <a:srcRect t="-2" b="51978"/>
          <a:stretch/>
        </p:blipFill>
        <p:spPr>
          <a:xfrm>
            <a:off x="160372" y="1735985"/>
            <a:ext cx="5592512" cy="914617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4"/>
          <a:srcRect t="58316" b="2951"/>
          <a:stretch/>
        </p:blipFill>
        <p:spPr>
          <a:xfrm>
            <a:off x="160372" y="3371352"/>
            <a:ext cx="5592512" cy="73766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feld 9"/>
              <p:cNvSpPr txBox="1"/>
              <p:nvPr/>
            </p:nvSpPr>
            <p:spPr>
              <a:xfrm>
                <a:off x="6278400" y="1685585"/>
                <a:ext cx="286560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relative humidity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type m:val="skw"/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num>
                      <m:den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den>
                    </m:f>
                  </m:oMath>
                </a14:m>
                <a:endParaRPr lang="en-US" sz="1600" b="0" dirty="0"/>
              </a:p>
              <a:p>
                <a:r>
                  <a:rPr lang="en-US" sz="1200" dirty="0"/>
                  <a:t>e: partial pressure water vapor</a:t>
                </a:r>
              </a:p>
              <a:p>
                <a:r>
                  <a:rPr lang="en-US" sz="1200" dirty="0"/>
                  <a:t>E: saturation water vapor pressure</a:t>
                </a:r>
              </a:p>
            </p:txBody>
          </p:sp>
        </mc:Choice>
        <mc:Fallback xmlns="">
          <p:sp>
            <p:nvSpPr>
              <p:cNvPr id="10" name="Textfeld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8400" y="1685585"/>
                <a:ext cx="2865600" cy="707886"/>
              </a:xfrm>
              <a:prstGeom prst="rect">
                <a:avLst/>
              </a:prstGeom>
              <a:blipFill>
                <a:blip r:embed="rId5"/>
                <a:stretch>
                  <a:fillRect l="-213" t="-48276" b="-275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feld 13"/>
              <p:cNvSpPr txBox="1"/>
              <p:nvPr/>
            </p:nvSpPr>
            <p:spPr>
              <a:xfrm>
                <a:off x="6338304" y="2953512"/>
                <a:ext cx="21312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dewpoint 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𝜗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14" name="Textfeld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38304" y="2953512"/>
                <a:ext cx="2131200" cy="276999"/>
              </a:xfrm>
              <a:prstGeom prst="rect">
                <a:avLst/>
              </a:prstGeom>
              <a:blipFill>
                <a:blip r:embed="rId6"/>
                <a:stretch>
                  <a:fillRect l="-287" t="-2222" b="-1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357D65E0-8549-D247-99E4-541B6CDD7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223854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4813579" y="1208598"/>
            <a:ext cx="4814457" cy="3363401"/>
          </a:xfrm>
        </p:spPr>
        <p:txBody>
          <a:bodyPr/>
          <a:lstStyle/>
          <a:p>
            <a:pPr marL="182563" indent="-182563"/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/>
          <a:srcRect t="5116"/>
          <a:stretch/>
        </p:blipFill>
        <p:spPr>
          <a:xfrm>
            <a:off x="32776" y="1"/>
            <a:ext cx="4780803" cy="4736342"/>
          </a:xfrm>
          <a:prstGeom prst="rect">
            <a:avLst/>
          </a:prstGeom>
        </p:spPr>
      </p:pic>
      <p:sp>
        <p:nvSpPr>
          <p:cNvPr id="9" name="Pfeil nach rechts 8"/>
          <p:cNvSpPr/>
          <p:nvPr/>
        </p:nvSpPr>
        <p:spPr>
          <a:xfrm rot="8063656">
            <a:off x="721550" y="514111"/>
            <a:ext cx="508883" cy="405517"/>
          </a:xfrm>
          <a:prstGeom prst="rightArrow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feil nach rechts 9"/>
          <p:cNvSpPr/>
          <p:nvPr/>
        </p:nvSpPr>
        <p:spPr>
          <a:xfrm rot="10800000">
            <a:off x="1717554" y="4296139"/>
            <a:ext cx="508883" cy="405517"/>
          </a:xfrm>
          <a:prstGeom prst="rightArrow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hteck 7"/>
          <p:cNvSpPr/>
          <p:nvPr/>
        </p:nvSpPr>
        <p:spPr>
          <a:xfrm>
            <a:off x="3598868" y="164868"/>
            <a:ext cx="20217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Helvetica" pitchFamily="50" charset="0"/>
                <a:hlinkClick r:id="rId3"/>
              </a:rPr>
              <a:t>https://matplotlib.org/</a:t>
            </a:r>
            <a:endParaRPr lang="en-US" sz="1400" b="1" u="sng" dirty="0">
              <a:solidFill>
                <a:schemeClr val="tx2">
                  <a:lumMod val="60000"/>
                  <a:lumOff val="40000"/>
                </a:schemeClr>
              </a:solidFill>
              <a:latin typeface="Helvetica" pitchFamily="50" charset="0"/>
            </a:endParaRPr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E83F04BD-4F02-284C-BFB1-7D9228CA7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14841080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ctrTitle"/>
          </p:nvPr>
        </p:nvSpPr>
        <p:spPr bwMode="auto">
          <a:xfrm>
            <a:off x="295275" y="2079625"/>
            <a:ext cx="8093075" cy="14859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l"/>
            <a:r>
              <a:rPr lang="en-US" dirty="0"/>
              <a:t>Part 4: netCDF4</a:t>
            </a:r>
            <a:endParaRPr lang="de-DE" altLang="de-DE" sz="28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411" name="Untertitel 2"/>
          <p:cNvSpPr>
            <a:spLocks noGrp="1"/>
          </p:cNvSpPr>
          <p:nvPr>
            <p:ph type="subTitle" idx="1"/>
          </p:nvPr>
        </p:nvSpPr>
        <p:spPr>
          <a:xfrm>
            <a:off x="295275" y="1606550"/>
            <a:ext cx="6400800" cy="473075"/>
          </a:xfrm>
        </p:spPr>
        <p:txBody>
          <a:bodyPr/>
          <a:lstStyle/>
          <a:p>
            <a:r>
              <a:rPr lang="en-US" dirty="0"/>
              <a:t>Python Beginners-Course</a:t>
            </a:r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BB2613-A1F0-F347-B4EC-7A0BE8F21233}"/>
              </a:ext>
            </a:extLst>
          </p:cNvPr>
          <p:cNvSpPr/>
          <p:nvPr/>
        </p:nvSpPr>
        <p:spPr>
          <a:xfrm>
            <a:off x="295275" y="3521790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/>
              <a:t>Martin Radenz (</a:t>
            </a:r>
            <a:r>
              <a:rPr lang="de-DE" sz="1600" dirty="0" err="1"/>
              <a:t>radenz@tropos.de</a:t>
            </a:r>
            <a:r>
              <a:rPr lang="de-DE" sz="1600" dirty="0"/>
              <a:t>) </a:t>
            </a:r>
          </a:p>
          <a:p>
            <a:r>
              <a:rPr lang="de-DE" sz="1600" dirty="0">
                <a:solidFill>
                  <a:srgbClr val="000000"/>
                </a:solidFill>
              </a:rPr>
              <a:t>Willi Schimmel (</a:t>
            </a:r>
            <a:r>
              <a:rPr lang="de-DE" sz="1600" dirty="0" err="1">
                <a:solidFill>
                  <a:srgbClr val="000000"/>
                </a:solidFill>
              </a:rPr>
              <a:t>willi.schimmel@uni-leipzig.de</a:t>
            </a:r>
            <a:r>
              <a:rPr lang="de-DE" sz="1600" dirty="0">
                <a:solidFill>
                  <a:srgbClr val="000000"/>
                </a:solidFill>
              </a:rPr>
              <a:t>) </a:t>
            </a:r>
          </a:p>
          <a:p>
            <a:r>
              <a:rPr lang="de-DE" sz="1600" dirty="0">
                <a:solidFill>
                  <a:srgbClr val="000000"/>
                </a:solidFill>
              </a:rPr>
              <a:t>Teresa Vogl (</a:t>
            </a:r>
            <a:r>
              <a:rPr lang="de-DE" sz="1600" dirty="0" err="1">
                <a:solidFill>
                  <a:srgbClr val="000000"/>
                </a:solidFill>
              </a:rPr>
              <a:t>teresa.vogl@uni-leipzig.de</a:t>
            </a:r>
            <a:r>
              <a:rPr lang="de-DE" sz="1600" dirty="0">
                <a:solidFill>
                  <a:srgbClr val="000000"/>
                </a:solidFill>
              </a:rPr>
              <a:t>) </a:t>
            </a:r>
          </a:p>
          <a:p>
            <a:endParaRPr lang="de-DE" sz="1600" dirty="0"/>
          </a:p>
          <a:p>
            <a:endParaRPr lang="de-DE" sz="1600" dirty="0"/>
          </a:p>
          <a:p>
            <a:r>
              <a:rPr lang="de-DE" sz="1600" dirty="0"/>
              <a:t>LIM, 05. </a:t>
            </a:r>
            <a:r>
              <a:rPr lang="de-DE" sz="1600" dirty="0" err="1"/>
              <a:t>October</a:t>
            </a:r>
            <a:r>
              <a:rPr lang="de-DE" sz="1600" dirty="0"/>
              <a:t> 2020</a:t>
            </a:r>
          </a:p>
        </p:txBody>
      </p:sp>
      <p:pic>
        <p:nvPicPr>
          <p:cNvPr id="5" name="Bild 3">
            <a:extLst>
              <a:ext uri="{FF2B5EF4-FFF2-40B4-BE49-F238E27FC236}">
                <a16:creationId xmlns:a16="http://schemas.microsoft.com/office/drawing/2014/main" id="{5853BC8F-579B-3646-9E48-542ACF794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075" y="591244"/>
            <a:ext cx="1821564" cy="640268"/>
          </a:xfrm>
          <a:prstGeom prst="rect">
            <a:avLst/>
          </a:prstGeom>
        </p:spPr>
      </p:pic>
      <p:pic>
        <p:nvPicPr>
          <p:cNvPr id="6" name="Grafik 2">
            <a:extLst>
              <a:ext uri="{FF2B5EF4-FFF2-40B4-BE49-F238E27FC236}">
                <a16:creationId xmlns:a16="http://schemas.microsoft.com/office/drawing/2014/main" id="{BFB0E75A-CB65-3D4E-B568-DF9EAD088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211" y="251709"/>
            <a:ext cx="976767" cy="1245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6777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install additional libraries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anaconda package manager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72" y="1542615"/>
            <a:ext cx="2724724" cy="201480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47" y="3916238"/>
            <a:ext cx="4524375" cy="762000"/>
          </a:xfrm>
          <a:prstGeom prst="rect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2" name="Inhaltsplatzhalter 3"/>
          <p:cNvSpPr txBox="1">
            <a:spLocks/>
          </p:cNvSpPr>
          <p:nvPr/>
        </p:nvSpPr>
        <p:spPr>
          <a:xfrm>
            <a:off x="2019370" y="1333451"/>
            <a:ext cx="1257959" cy="781596"/>
          </a:xfrm>
          <a:prstGeom prst="rect">
            <a:avLst/>
          </a:prstGeom>
        </p:spPr>
        <p:txBody>
          <a:bodyPr vert="horz" lIns="82918" tIns="41459" rIns="82918" bIns="41459"/>
          <a:lstStyle>
            <a:lvl1pPr marL="342876" indent="-342876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1800" b="1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742896" indent="-285729" algn="l" defTabSz="45716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2917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5" indent="-228583" algn="l" defTabSz="45716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52" indent="-228583" algn="l" defTabSz="457167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85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52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right click</a:t>
            </a:r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5"/>
          <a:srcRect l="243" t="1887" r="23922"/>
          <a:stretch/>
        </p:blipFill>
        <p:spPr>
          <a:xfrm>
            <a:off x="5066859" y="1542615"/>
            <a:ext cx="4023361" cy="897139"/>
          </a:xfrm>
          <a:prstGeom prst="rect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4" name="Inhaltsplatzhalter 6"/>
          <p:cNvSpPr txBox="1">
            <a:spLocks/>
          </p:cNvSpPr>
          <p:nvPr/>
        </p:nvSpPr>
        <p:spPr>
          <a:xfrm>
            <a:off x="4992426" y="1135995"/>
            <a:ext cx="4814457" cy="3269317"/>
          </a:xfrm>
          <a:prstGeom prst="rect">
            <a:avLst/>
          </a:prstGeom>
        </p:spPr>
        <p:txBody>
          <a:bodyPr vert="horz" lIns="82918" tIns="41459" rIns="82918" bIns="41459"/>
          <a:lstStyle>
            <a:lvl1pPr marL="342876" indent="-342876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1800" b="1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742896" indent="-285729" algn="l" defTabSz="45716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2917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5" indent="-228583" algn="l" defTabSz="45716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52" indent="-228583" algn="l" defTabSz="457167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85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52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/>
              <a:t>python package manager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4260180" y="1124904"/>
            <a:ext cx="12306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Helvetica" pitchFamily="50" charset="0"/>
              </a:rPr>
              <a:t>OR</a:t>
            </a:r>
          </a:p>
        </p:txBody>
      </p: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58EA2061-E256-DE46-ACF7-623977AE66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104351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netcdf4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4" y="1135996"/>
            <a:ext cx="3404524" cy="3269317"/>
          </a:xfrm>
        </p:spPr>
        <p:txBody>
          <a:bodyPr/>
          <a:lstStyle/>
          <a:p>
            <a:r>
              <a:rPr lang="en-US" dirty="0"/>
              <a:t>read &amp; write netcdf3 </a:t>
            </a:r>
            <a:br>
              <a:rPr lang="en-US" dirty="0"/>
            </a:br>
            <a:r>
              <a:rPr lang="en-US" dirty="0"/>
              <a:t>and netcdf4 datasets</a:t>
            </a:r>
          </a:p>
          <a:p>
            <a:r>
              <a:rPr lang="en-US" dirty="0" err="1"/>
              <a:t>netcdf</a:t>
            </a:r>
            <a:r>
              <a:rPr lang="en-US" dirty="0"/>
              <a:t> = </a:t>
            </a:r>
            <a:br>
              <a:rPr lang="en-US" dirty="0"/>
            </a:br>
            <a:r>
              <a:rPr lang="en-US" dirty="0"/>
              <a:t>self-describing binary format for multi-dimensional datasets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based on hdf5 C library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131" y="106680"/>
            <a:ext cx="5557750" cy="4385378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227479" y="788865"/>
            <a:ext cx="35060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Helvetica" pitchFamily="50" charset="0"/>
                <a:hlinkClick r:id="rId3"/>
              </a:rPr>
              <a:t>http://unidata.github.io/netcdf4-python/</a:t>
            </a:r>
            <a:endParaRPr lang="en-US" sz="1400" b="1" u="sng" dirty="0">
              <a:solidFill>
                <a:schemeClr val="tx2">
                  <a:lumMod val="60000"/>
                  <a:lumOff val="40000"/>
                </a:schemeClr>
              </a:solidFill>
              <a:latin typeface="Helvetica" pitchFamily="50" charset="0"/>
            </a:endParaRPr>
          </a:p>
        </p:txBody>
      </p:sp>
      <p:sp>
        <p:nvSpPr>
          <p:cNvPr id="9" name="Fußzeilenplatzhalter 4">
            <a:extLst>
              <a:ext uri="{FF2B5EF4-FFF2-40B4-BE49-F238E27FC236}">
                <a16:creationId xmlns:a16="http://schemas.microsoft.com/office/drawing/2014/main" id="{9770A104-7ED3-9F44-BE17-E145C35DE9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13923648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>
          <a:xfrm>
            <a:off x="6338303" y="1135996"/>
            <a:ext cx="2713099" cy="3069052"/>
          </a:xfrm>
        </p:spPr>
        <p:txBody>
          <a:bodyPr/>
          <a:lstStyle/>
          <a:p>
            <a:r>
              <a:rPr lang="en-US" dirty="0"/>
              <a:t>Hints: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access </a:t>
            </a:r>
            <a:r>
              <a:rPr lang="en-US" dirty="0" err="1"/>
              <a:t>netcdf</a:t>
            </a:r>
            <a:r>
              <a:rPr lang="en-US" dirty="0"/>
              <a:t> attributes with </a:t>
            </a:r>
            <a:r>
              <a:rPr lang="en-US" dirty="0" err="1"/>
              <a:t>f.attrname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list comprehension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datetime.timedelta</a:t>
            </a:r>
            <a:r>
              <a:rPr lang="en-US" dirty="0"/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811034"/>
            <a:ext cx="6009261" cy="359428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Convert the </a:t>
            </a:r>
            <a:r>
              <a:rPr lang="en-US" dirty="0" err="1"/>
              <a:t>cloudnet</a:t>
            </a:r>
            <a:r>
              <a:rPr lang="en-US" dirty="0"/>
              <a:t> time format to list of </a:t>
            </a:r>
            <a:r>
              <a:rPr lang="en-US" dirty="0" err="1"/>
              <a:t>datetimes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043" y="1677893"/>
            <a:ext cx="5657850" cy="542925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917460B8-6FDC-AE44-BF4C-FD16EC1D21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856510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986532" y="331468"/>
            <a:ext cx="1217472" cy="540987"/>
          </a:xfrm>
        </p:spPr>
        <p:txBody>
          <a:bodyPr/>
          <a:lstStyle/>
          <a:p>
            <a:r>
              <a:rPr lang="en-US" dirty="0" err="1"/>
              <a:t>Spyder</a:t>
            </a:r>
            <a:endParaRPr lang="en-US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7823769" cy="4733709"/>
          </a:xfrm>
        </p:spPr>
      </p:pic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77014C24-938F-9B46-B009-8C402F8C9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36370533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62441" y="331468"/>
            <a:ext cx="1541563" cy="540987"/>
          </a:xfrm>
        </p:spPr>
        <p:txBody>
          <a:bodyPr/>
          <a:lstStyle/>
          <a:p>
            <a:r>
              <a:rPr lang="en-US" dirty="0" err="1"/>
              <a:t>PyCharm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75" y="-9937"/>
            <a:ext cx="5798916" cy="4743646"/>
          </a:xfrm>
        </p:spPr>
      </p:pic>
      <p:sp>
        <p:nvSpPr>
          <p:cNvPr id="7" name="Fußzeilenplatzhalter 4">
            <a:extLst>
              <a:ext uri="{FF2B5EF4-FFF2-40B4-BE49-F238E27FC236}">
                <a16:creationId xmlns:a16="http://schemas.microsoft.com/office/drawing/2014/main" id="{B8144D26-D0AB-6947-B551-A86084461B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2368738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7697165" y="331468"/>
            <a:ext cx="1217472" cy="540987"/>
          </a:xfrm>
        </p:spPr>
        <p:txBody>
          <a:bodyPr/>
          <a:lstStyle/>
          <a:p>
            <a:r>
              <a:rPr lang="en-US" dirty="0"/>
              <a:t>VS Code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38304" cy="476232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03969978-E576-1D4F-8F87-A13ED22C50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743042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0F89DC3A-7E4D-D342-AB25-E684DC309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1929"/>
            <a:ext cx="9144000" cy="3779641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Anaconda Installation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Rechteck 2"/>
          <p:cNvSpPr/>
          <p:nvPr/>
        </p:nvSpPr>
        <p:spPr>
          <a:xfrm>
            <a:off x="255686" y="809829"/>
            <a:ext cx="37303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hlinkClick r:id="rId3"/>
              </a:rPr>
              <a:t>https://www.anaconda.com/products/individual</a:t>
            </a:r>
            <a:endParaRPr lang="en-US" sz="1400" b="1" u="sng" dirty="0">
              <a:solidFill>
                <a:schemeClr val="tx2">
                  <a:lumMod val="60000"/>
                  <a:lumOff val="40000"/>
                </a:schemeClr>
              </a:solidFill>
              <a:latin typeface="Helvetica" pitchFamily="50" charset="0"/>
            </a:endParaRP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99B3C632-A97A-F647-B813-E7BDA099DE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028" y="61572"/>
            <a:ext cx="2834646" cy="2210753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6599267" y="1668780"/>
            <a:ext cx="2041813" cy="307777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>
                <a:latin typeface="Helvetica" pitchFamily="50" charset="0"/>
              </a:rPr>
              <a:t>VSCode</a:t>
            </a:r>
            <a:r>
              <a:rPr lang="en-US" sz="1400" b="1" dirty="0">
                <a:latin typeface="Helvetica" pitchFamily="50" charset="0"/>
              </a:rPr>
              <a:t> Editor -&gt; skip</a:t>
            </a:r>
          </a:p>
        </p:txBody>
      </p:sp>
    </p:spTree>
    <p:extLst>
      <p:ext uri="{BB962C8B-B14F-4D97-AF65-F5344CB8AC3E}">
        <p14:creationId xmlns:p14="http://schemas.microsoft.com/office/powerpoint/2010/main" val="219579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Further resources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763384"/>
            <a:ext cx="5488465" cy="3794480"/>
          </a:xfrm>
        </p:spPr>
        <p:txBody>
          <a:bodyPr/>
          <a:lstStyle/>
          <a:p>
            <a:pPr marL="179388" indent="-179388" defTabSz="360363"/>
            <a:r>
              <a:rPr lang="en-US" sz="1000" dirty="0"/>
              <a:t>Dive into python book (free online) </a:t>
            </a:r>
            <a:r>
              <a:rPr lang="en-US" sz="1000" dirty="0">
                <a:hlinkClick r:id="rId2"/>
              </a:rPr>
              <a:t>http://www.diveintopython3.net/</a:t>
            </a:r>
            <a:endParaRPr lang="en-US" sz="1000" dirty="0"/>
          </a:p>
          <a:p>
            <a:pPr marL="179388" indent="-179388" defTabSz="360363">
              <a:buNone/>
            </a:pPr>
            <a:endParaRPr lang="en-US" sz="1000" dirty="0"/>
          </a:p>
          <a:p>
            <a:pPr marL="179388" indent="-179388" defTabSz="360363"/>
            <a:r>
              <a:rPr lang="en-US" sz="1000" dirty="0"/>
              <a:t>The Hitchhiker’s Guide to Python </a:t>
            </a:r>
            <a:r>
              <a:rPr lang="en-US" sz="1000" dirty="0">
                <a:hlinkClick r:id="rId3"/>
              </a:rPr>
              <a:t>http://docs.python-guide.org/en/latest/</a:t>
            </a:r>
            <a:endParaRPr lang="en-US" sz="1000" dirty="0"/>
          </a:p>
          <a:p>
            <a:pPr marL="179388" indent="-179388" defTabSz="360363"/>
            <a:endParaRPr lang="en-US" sz="1000" dirty="0"/>
          </a:p>
          <a:p>
            <a:pPr marL="179388" indent="-179388" defTabSz="360363"/>
            <a:r>
              <a:rPr lang="en-US" sz="1000" dirty="0">
                <a:hlinkClick r:id="rId4"/>
              </a:rPr>
              <a:t>https://www.scipy-lectures.org/</a:t>
            </a:r>
            <a:endParaRPr lang="en-US" sz="1000" dirty="0"/>
          </a:p>
          <a:p>
            <a:pPr marL="179388" indent="-179388" defTabSz="360363"/>
            <a:endParaRPr lang="en-US" sz="1000" dirty="0"/>
          </a:p>
          <a:p>
            <a:pPr marL="179388" indent="-179388" defTabSz="360363"/>
            <a:r>
              <a:rPr lang="en-US" sz="1000" dirty="0">
                <a:hlinkClick r:id="rId5"/>
              </a:rPr>
              <a:t>https://github.com/jrjohansson/scientific-python-lectures</a:t>
            </a:r>
            <a:endParaRPr lang="en-US" sz="1000" dirty="0"/>
          </a:p>
          <a:p>
            <a:pPr marL="179388" indent="-179388" defTabSz="360363"/>
            <a:endParaRPr lang="en-US" sz="1000" dirty="0"/>
          </a:p>
          <a:p>
            <a:pPr marL="179388" indent="-179388" defTabSz="360363"/>
            <a:r>
              <a:rPr lang="en-US" sz="1000" dirty="0">
                <a:hlinkClick r:id="rId6"/>
              </a:rPr>
              <a:t>http://swcarpentry.github.io/python-novice-gapminder/</a:t>
            </a:r>
            <a:endParaRPr lang="en-US" sz="1000" dirty="0"/>
          </a:p>
          <a:p>
            <a:pPr marL="179388" indent="-179388" defTabSz="360363"/>
            <a:endParaRPr lang="en-US" sz="1000" dirty="0"/>
          </a:p>
          <a:p>
            <a:pPr marL="179388" indent="-179388" defTabSz="360363"/>
            <a:r>
              <a:rPr lang="en-US" sz="1000" dirty="0">
                <a:hlinkClick r:id="rId7"/>
              </a:rPr>
              <a:t>https://github.com/juliangaal/python-cheat-sheet</a:t>
            </a:r>
            <a:endParaRPr lang="en-US" sz="1000" dirty="0"/>
          </a:p>
          <a:p>
            <a:pPr marL="179388" indent="-179388" defTabSz="360363"/>
            <a:endParaRPr lang="en-US" sz="1000" dirty="0"/>
          </a:p>
          <a:p>
            <a:pPr marL="179388" indent="-179388" defTabSz="360363"/>
            <a:r>
              <a:rPr lang="en-GB" sz="1000" dirty="0">
                <a:solidFill>
                  <a:srgbClr val="000000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Python Book (free PDF) </a:t>
            </a:r>
            <a:r>
              <a:rPr lang="en-GB" sz="1000" dirty="0">
                <a:solidFill>
                  <a:srgbClr val="0563C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https://link.springer.com/content/pdf/10.1007%2F978-3-030-50356-7.pdf</a:t>
            </a:r>
            <a:endParaRPr lang="en-US" sz="1000" dirty="0"/>
          </a:p>
          <a:p>
            <a:pPr marL="179388" indent="-179388" defTabSz="360363"/>
            <a:endParaRPr lang="en-US" sz="1000" dirty="0"/>
          </a:p>
          <a:p>
            <a:pPr marL="179388" indent="-179388" defTabSz="360363"/>
            <a:r>
              <a:rPr lang="en-US" sz="1000" dirty="0"/>
              <a:t>stackoverflow.com</a:t>
            </a:r>
          </a:p>
          <a:p>
            <a:pPr marL="179388" indent="-179388" defTabSz="360363"/>
            <a:endParaRPr lang="en-US" sz="1000" dirty="0"/>
          </a:p>
          <a:p>
            <a:pPr marL="179388" indent="-179388" defTabSz="360363"/>
            <a:r>
              <a:rPr lang="en-US" sz="1000" dirty="0"/>
              <a:t>Video-tutorials:</a:t>
            </a:r>
            <a:br>
              <a:rPr lang="en-US" sz="1000" dirty="0"/>
            </a:br>
            <a:r>
              <a:rPr lang="en-US" sz="1000" dirty="0">
                <a:hlinkClick r:id="rId9"/>
              </a:rPr>
              <a:t>https://www.youtube.com/watch?v=rfscVS0vtbw</a:t>
            </a:r>
            <a:r>
              <a:rPr lang="en-US" sz="1000" dirty="0"/>
              <a:t> (general)</a:t>
            </a:r>
            <a:br>
              <a:rPr lang="en-US" sz="1000" dirty="0"/>
            </a:br>
            <a:r>
              <a:rPr lang="en-US" sz="1000" dirty="0">
                <a:hlinkClick r:id="rId10"/>
              </a:rPr>
              <a:t>https://www.youtube.com/watch?v=gtejJ3RCddE</a:t>
            </a:r>
            <a:r>
              <a:rPr lang="en-US" sz="1000" dirty="0"/>
              <a:t> (</a:t>
            </a:r>
            <a:r>
              <a:rPr lang="en-US" sz="1000" dirty="0" err="1"/>
              <a:t>numpy</a:t>
            </a:r>
            <a:r>
              <a:rPr lang="en-US" sz="1000" dirty="0"/>
              <a:t>)</a:t>
            </a:r>
            <a:br>
              <a:rPr lang="en-US" sz="1000" dirty="0"/>
            </a:br>
            <a:r>
              <a:rPr lang="en-US" sz="1000" dirty="0">
                <a:hlinkClick r:id="rId11"/>
              </a:rPr>
              <a:t>https://www.youtube.com/watch?v=6gdNUDs6QPc</a:t>
            </a:r>
            <a:r>
              <a:rPr lang="en-US" sz="1000" dirty="0"/>
              <a:t> (</a:t>
            </a:r>
            <a:r>
              <a:rPr lang="en-US" sz="1000" dirty="0" err="1"/>
              <a:t>matplotlib</a:t>
            </a:r>
            <a:r>
              <a:rPr lang="en-US" sz="1000" dirty="0"/>
              <a:t>)</a:t>
            </a:r>
          </a:p>
          <a:p>
            <a:pPr marL="179388" indent="-179388" defTabSz="360363"/>
            <a:endParaRPr lang="en-US" sz="10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9" t="7877" r="15306" b="10437"/>
          <a:stretch/>
        </p:blipFill>
        <p:spPr>
          <a:xfrm>
            <a:off x="5817508" y="59304"/>
            <a:ext cx="3044142" cy="4547420"/>
          </a:xfrm>
          <a:prstGeom prst="rect">
            <a:avLst/>
          </a:prstGeom>
        </p:spPr>
      </p:pic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798534D3-CD4D-D34A-8080-3EE2B675D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3566169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685FB0-4E4D-AB40-B87B-89442CE5F296}"/>
              </a:ext>
            </a:extLst>
          </p:cNvPr>
          <p:cNvSpPr/>
          <p:nvPr/>
        </p:nvSpPr>
        <p:spPr>
          <a:xfrm>
            <a:off x="-135228" y="-231820"/>
            <a:ext cx="10019763" cy="58727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26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69A46F-152B-0446-B323-813360CA0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783"/>
          <a:stretch/>
        </p:blipFill>
        <p:spPr>
          <a:xfrm>
            <a:off x="1437483" y="872455"/>
            <a:ext cx="6845125" cy="3518596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PyCharm IDE Installation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Rechteck 2"/>
          <p:cNvSpPr/>
          <p:nvPr/>
        </p:nvSpPr>
        <p:spPr>
          <a:xfrm>
            <a:off x="255686" y="809829"/>
            <a:ext cx="50895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hlinkClick r:id="rId3"/>
              </a:rPr>
              <a:t>https://www.jetbrains.com/pycharm/download/#section=windows</a:t>
            </a:r>
            <a:endParaRPr lang="en-US" sz="1400" b="1" u="sng" dirty="0">
              <a:solidFill>
                <a:schemeClr val="tx2">
                  <a:lumMod val="60000"/>
                  <a:lumOff val="40000"/>
                </a:schemeClr>
              </a:solidFill>
              <a:latin typeface="Helvetica" pitchFamily="50" charset="0"/>
            </a:endParaRP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99B3C632-A97A-F647-B813-E7BDA099DE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EDAC39-095C-2B49-B5A2-82656B3301EA}"/>
              </a:ext>
            </a:extLst>
          </p:cNvPr>
          <p:cNvSpPr txBox="1"/>
          <p:nvPr/>
        </p:nvSpPr>
        <p:spPr>
          <a:xfrm rot="501714">
            <a:off x="5799820" y="396472"/>
            <a:ext cx="3150798" cy="1077218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C00000"/>
                </a:solidFill>
              </a:rPr>
              <a:t>Professional Version free for </a:t>
            </a:r>
          </a:p>
          <a:p>
            <a:pPr algn="ctr"/>
            <a:r>
              <a:rPr lang="en-US" sz="1600" b="1" dirty="0">
                <a:solidFill>
                  <a:srgbClr val="C00000"/>
                </a:solidFill>
              </a:rPr>
              <a:t>University Students</a:t>
            </a:r>
          </a:p>
          <a:p>
            <a:pPr algn="ctr"/>
            <a:r>
              <a:rPr lang="en-US" sz="1600" b="1" dirty="0">
                <a:solidFill>
                  <a:srgbClr val="C00000"/>
                </a:solidFill>
              </a:rPr>
              <a:t>with JetBrains Account</a:t>
            </a:r>
            <a:endParaRPr lang="en-GB" sz="1600" dirty="0">
              <a:hlinkClick r:id="rId4"/>
            </a:endParaRPr>
          </a:p>
          <a:p>
            <a:pPr algn="ctr"/>
            <a:r>
              <a:rPr lang="en-GB" sz="1600" dirty="0">
                <a:hlinkClick r:id="rId4"/>
              </a:rPr>
              <a:t>https://account.jetbrains.com/login</a:t>
            </a:r>
            <a:endParaRPr lang="en-US" sz="1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141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?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329043" y="892925"/>
            <a:ext cx="4814457" cy="3269317"/>
          </a:xfrm>
        </p:spPr>
        <p:txBody>
          <a:bodyPr/>
          <a:lstStyle/>
          <a:p>
            <a:r>
              <a:rPr lang="en-US" dirty="0" err="1"/>
              <a:t>ipython</a:t>
            </a:r>
            <a:r>
              <a:rPr lang="en-US" dirty="0"/>
              <a:t> console</a:t>
            </a:r>
          </a:p>
          <a:p>
            <a:endParaRPr lang="en-US" dirty="0"/>
          </a:p>
          <a:p>
            <a:r>
              <a:rPr lang="en-US" dirty="0"/>
              <a:t>IDE (PyCharm)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script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43" y="2743200"/>
            <a:ext cx="3419700" cy="1682448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044" y="3627912"/>
            <a:ext cx="3419699" cy="758823"/>
          </a:xfrm>
          <a:prstGeom prst="rect">
            <a:avLst/>
          </a:prstGeom>
          <a:ln w="12700">
            <a:solidFill>
              <a:srgbClr val="FFFFFF"/>
            </a:solidFill>
          </a:ln>
        </p:spPr>
      </p:pic>
      <p:cxnSp>
        <p:nvCxnSpPr>
          <p:cNvPr id="12" name="Gerade Verbindung mit Pfeil 11"/>
          <p:cNvCxnSpPr/>
          <p:nvPr/>
        </p:nvCxnSpPr>
        <p:spPr>
          <a:xfrm flipV="1">
            <a:off x="2662177" y="983848"/>
            <a:ext cx="1671922" cy="104172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cxnSpLocks/>
          </p:cNvCxnSpPr>
          <p:nvPr/>
        </p:nvCxnSpPr>
        <p:spPr>
          <a:xfrm>
            <a:off x="2530699" y="1752992"/>
            <a:ext cx="1629177" cy="682147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/>
          <p:nvPr/>
        </p:nvCxnSpPr>
        <p:spPr>
          <a:xfrm>
            <a:off x="1470148" y="2398385"/>
            <a:ext cx="168960" cy="520365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90D1EC3D-BB50-9744-B8F9-DA6328F349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6D0730-D88A-E64C-A2DB-B656500454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55"/>
          <a:stretch/>
        </p:blipFill>
        <p:spPr>
          <a:xfrm>
            <a:off x="4572000" y="23019"/>
            <a:ext cx="4018208" cy="193238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0A8F4F2-BB9B-374A-B003-8AE2EC925D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6689" y="2074029"/>
            <a:ext cx="4924169" cy="307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846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PyCharm Configuration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006C3110-39DB-3941-B188-EDDD48A66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C44E60-5D96-3C46-AB59-C42DB787021C}"/>
              </a:ext>
            </a:extLst>
          </p:cNvPr>
          <p:cNvSpPr txBox="1"/>
          <p:nvPr/>
        </p:nvSpPr>
        <p:spPr>
          <a:xfrm>
            <a:off x="1375491" y="5623327"/>
            <a:ext cx="6572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a Python Interpreter like Anaconda: PyCharm </a:t>
            </a:r>
            <a:r>
              <a:rPr lang="en-US" dirty="0">
                <a:sym typeface="Wingdings" pitchFamily="2" charset="2"/>
              </a:rPr>
              <a:t> Preferences --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CA54D2-0FA5-D545-A03F-8863EF4FC593}"/>
              </a:ext>
            </a:extLst>
          </p:cNvPr>
          <p:cNvSpPr txBox="1"/>
          <p:nvPr/>
        </p:nvSpPr>
        <p:spPr>
          <a:xfrm>
            <a:off x="478172" y="1002442"/>
            <a:ext cx="20333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Adding a New Project: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A939B1-5FA0-3640-B5D2-6043EB5DD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72" y="1475489"/>
            <a:ext cx="3188272" cy="29734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4C459C-171D-9D4E-867C-8FF304A8D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7594" y="1475489"/>
            <a:ext cx="4973886" cy="297341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1AE9E7-39A5-CB42-B2B9-4FB3B7A8D7A3}"/>
              </a:ext>
            </a:extLst>
          </p:cNvPr>
          <p:cNvSpPr txBox="1"/>
          <p:nvPr/>
        </p:nvSpPr>
        <p:spPr>
          <a:xfrm>
            <a:off x="3907594" y="1017958"/>
            <a:ext cx="48076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Specify location of your project &amp; configure interpreter: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0BBD9EAA-9F1B-2543-B018-9C3BDAFB618C}"/>
              </a:ext>
            </a:extLst>
          </p:cNvPr>
          <p:cNvSpPr/>
          <p:nvPr/>
        </p:nvSpPr>
        <p:spPr>
          <a:xfrm rot="14208258">
            <a:off x="8596648" y="3370883"/>
            <a:ext cx="360608" cy="27049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A2DAA4AD-E543-C44B-ACB9-C51C8D462710}"/>
              </a:ext>
            </a:extLst>
          </p:cNvPr>
          <p:cNvSpPr/>
          <p:nvPr/>
        </p:nvSpPr>
        <p:spPr>
          <a:xfrm rot="2725489">
            <a:off x="4878947" y="2826948"/>
            <a:ext cx="360608" cy="27049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B2CD9BAE-24AB-6440-9DDC-DB3E30B0EE0C}"/>
              </a:ext>
            </a:extLst>
          </p:cNvPr>
          <p:cNvSpPr/>
          <p:nvPr/>
        </p:nvSpPr>
        <p:spPr>
          <a:xfrm rot="20365265">
            <a:off x="4384989" y="3759592"/>
            <a:ext cx="894971" cy="174854"/>
          </a:xfrm>
          <a:prstGeom prst="rightArrow">
            <a:avLst>
              <a:gd name="adj1" fmla="val 73872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optional</a:t>
            </a:r>
          </a:p>
        </p:txBody>
      </p:sp>
    </p:spTree>
    <p:extLst>
      <p:ext uri="{BB962C8B-B14F-4D97-AF65-F5344CB8AC3E}">
        <p14:creationId xmlns:p14="http://schemas.microsoft.com/office/powerpoint/2010/main" val="739262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PyCharm Configuration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006C3110-39DB-3941-B188-EDDD48A66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C44E60-5D96-3C46-AB59-C42DB787021C}"/>
              </a:ext>
            </a:extLst>
          </p:cNvPr>
          <p:cNvSpPr txBox="1"/>
          <p:nvPr/>
        </p:nvSpPr>
        <p:spPr>
          <a:xfrm>
            <a:off x="1375491" y="5623327"/>
            <a:ext cx="6572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a Python Interpreter like Anaconda: PyCharm </a:t>
            </a:r>
            <a:r>
              <a:rPr lang="en-US" dirty="0">
                <a:sym typeface="Wingdings" pitchFamily="2" charset="2"/>
              </a:rPr>
              <a:t> Preferences --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F71FCC-D633-2D46-9A46-ABA602B54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94" y="1291085"/>
            <a:ext cx="5151650" cy="3439382"/>
          </a:xfrm>
          <a:prstGeom prst="rect">
            <a:avLst/>
          </a:prstGeom>
        </p:spPr>
      </p:pic>
      <p:sp>
        <p:nvSpPr>
          <p:cNvPr id="19" name="Right Arrow 18">
            <a:extLst>
              <a:ext uri="{FF2B5EF4-FFF2-40B4-BE49-F238E27FC236}">
                <a16:creationId xmlns:a16="http://schemas.microsoft.com/office/drawing/2014/main" id="{7B7E3270-3942-EE4D-81A4-78276AF9B9A5}"/>
              </a:ext>
            </a:extLst>
          </p:cNvPr>
          <p:cNvSpPr/>
          <p:nvPr/>
        </p:nvSpPr>
        <p:spPr>
          <a:xfrm rot="12605226">
            <a:off x="1115159" y="1682035"/>
            <a:ext cx="360608" cy="27049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D05EAA-2EB6-E04A-A2D5-DFC5B2E81994}"/>
              </a:ext>
            </a:extLst>
          </p:cNvPr>
          <p:cNvSpPr txBox="1"/>
          <p:nvPr/>
        </p:nvSpPr>
        <p:spPr>
          <a:xfrm>
            <a:off x="5055051" y="721464"/>
            <a:ext cx="53790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Specify path to Anaconda3 Python interpreter &amp; </a:t>
            </a:r>
          </a:p>
          <a:p>
            <a:r>
              <a:rPr lang="en-US" sz="1400" dirty="0" err="1"/>
              <a:t>conda</a:t>
            </a:r>
            <a:r>
              <a:rPr lang="en-US" sz="1400" dirty="0"/>
              <a:t> executable usually:</a:t>
            </a:r>
          </a:p>
          <a:p>
            <a:endParaRPr lang="en-US" sz="1400" dirty="0"/>
          </a:p>
          <a:p>
            <a:r>
              <a:rPr lang="en-US" sz="1400" dirty="0"/>
              <a:t>	/Users/[name]/anaconda3/bin/python</a:t>
            </a:r>
          </a:p>
          <a:p>
            <a:r>
              <a:rPr lang="en-US" sz="1400" dirty="0"/>
              <a:t>	/Users/[name]/anaconda3/bin/</a:t>
            </a:r>
            <a:r>
              <a:rPr lang="en-US" sz="1400" dirty="0" err="1"/>
              <a:t>conda</a:t>
            </a:r>
            <a:endParaRPr lang="en-US" sz="1400" dirty="0"/>
          </a:p>
          <a:p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2F72CF-EDE6-E24A-9C9F-5889C487C1B8}"/>
              </a:ext>
            </a:extLst>
          </p:cNvPr>
          <p:cNvSpPr txBox="1"/>
          <p:nvPr/>
        </p:nvSpPr>
        <p:spPr>
          <a:xfrm>
            <a:off x="5847008" y="2369713"/>
            <a:ext cx="21802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Path specification depends on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2298317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PyCharm Configuration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006C3110-39DB-3941-B188-EDDD48A66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30883" y="4779069"/>
            <a:ext cx="3563654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C44E60-5D96-3C46-AB59-C42DB787021C}"/>
              </a:ext>
            </a:extLst>
          </p:cNvPr>
          <p:cNvSpPr txBox="1"/>
          <p:nvPr/>
        </p:nvSpPr>
        <p:spPr>
          <a:xfrm>
            <a:off x="1375491" y="5623327"/>
            <a:ext cx="6572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a Python Interpreter like Anaconda: PyCharm </a:t>
            </a:r>
            <a:r>
              <a:rPr lang="en-US" dirty="0">
                <a:sym typeface="Wingdings" pitchFamily="2" charset="2"/>
              </a:rPr>
              <a:t> Preferences --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6014A-DBAE-0744-BEF9-A5DA354E6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34" y="842698"/>
            <a:ext cx="6270168" cy="39207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903A695-7EEE-A44C-AE08-0A2F311A171C}"/>
              </a:ext>
            </a:extLst>
          </p:cNvPr>
          <p:cNvSpPr txBox="1"/>
          <p:nvPr/>
        </p:nvSpPr>
        <p:spPr>
          <a:xfrm>
            <a:off x="7283669" y="1790963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…done</a:t>
            </a:r>
          </a:p>
        </p:txBody>
      </p:sp>
    </p:spTree>
    <p:extLst>
      <p:ext uri="{BB962C8B-B14F-4D97-AF65-F5344CB8AC3E}">
        <p14:creationId xmlns:p14="http://schemas.microsoft.com/office/powerpoint/2010/main" val="2888069334"/>
      </p:ext>
    </p:extLst>
  </p:cSld>
  <p:clrMapOvr>
    <a:masterClrMapping/>
  </p:clrMapOvr>
</p:sld>
</file>

<file path=ppt/theme/theme1.xml><?xml version="1.0" encoding="utf-8"?>
<a:theme xmlns:a="http://schemas.openxmlformats.org/drawingml/2006/main" name="1_TROPOS_PP_16_9_e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Presentation_16to9_ENG</Template>
  <TotalTime>419</TotalTime>
  <Words>2073</Words>
  <Application>Microsoft Macintosh PowerPoint</Application>
  <PresentationFormat>On-screen Show (16:9)</PresentationFormat>
  <Paragraphs>381</Paragraphs>
  <Slides>41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Arial</vt:lpstr>
      <vt:lpstr>Calibri</vt:lpstr>
      <vt:lpstr>Calibri Light</vt:lpstr>
      <vt:lpstr>Cambria Math</vt:lpstr>
      <vt:lpstr>Helvetica</vt:lpstr>
      <vt:lpstr>Helvetica Light</vt:lpstr>
      <vt:lpstr>Wingdings</vt:lpstr>
      <vt:lpstr>1_TROPOS_PP_16_9_eng</vt:lpstr>
      <vt:lpstr>Benutzerdefiniertes Design</vt:lpstr>
      <vt:lpstr>0 Installation &amp; Introduction 1 Basics 2 standard library 3 numpy and matplotlib 4 netCDF4</vt:lpstr>
      <vt:lpstr>Part 0: Installation &amp;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1: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2: standard library</vt:lpstr>
      <vt:lpstr>PowerPoint Presentation</vt:lpstr>
      <vt:lpstr>PowerPoint Presentation</vt:lpstr>
      <vt:lpstr>Part 3:</vt:lpstr>
      <vt:lpstr>PowerPoint Presentation</vt:lpstr>
      <vt:lpstr>PowerPoint Presentation</vt:lpstr>
      <vt:lpstr>PowerPoint Presentation</vt:lpstr>
      <vt:lpstr>PowerPoint Presentation</vt:lpstr>
      <vt:lpstr>Part 4: netCDF4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TROPOS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Radenz</dc:creator>
  <cp:lastModifiedBy>Willi Willi</cp:lastModifiedBy>
  <cp:revision>696</cp:revision>
  <dcterms:created xsi:type="dcterms:W3CDTF">2017-05-17T06:30:45Z</dcterms:created>
  <dcterms:modified xsi:type="dcterms:W3CDTF">2020-10-05T20:38:40Z</dcterms:modified>
</cp:coreProperties>
</file>

<file path=docProps/thumbnail.jpeg>
</file>